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5"/>
  </p:notesMasterIdLst>
  <p:sldIdLst>
    <p:sldId id="324" r:id="rId3"/>
    <p:sldId id="327" r:id="rId4"/>
    <p:sldId id="326" r:id="rId5"/>
    <p:sldId id="328" r:id="rId6"/>
    <p:sldId id="345" r:id="rId7"/>
    <p:sldId id="325" r:id="rId8"/>
    <p:sldId id="346" r:id="rId9"/>
    <p:sldId id="358" r:id="rId10"/>
    <p:sldId id="359" r:id="rId11"/>
    <p:sldId id="361" r:id="rId12"/>
    <p:sldId id="347" r:id="rId13"/>
    <p:sldId id="360" r:id="rId14"/>
    <p:sldId id="348" r:id="rId15"/>
    <p:sldId id="362" r:id="rId16"/>
    <p:sldId id="363" r:id="rId17"/>
    <p:sldId id="364" r:id="rId18"/>
    <p:sldId id="365" r:id="rId19"/>
    <p:sldId id="366" r:id="rId20"/>
    <p:sldId id="349" r:id="rId21"/>
    <p:sldId id="368" r:id="rId22"/>
    <p:sldId id="369" r:id="rId23"/>
    <p:sldId id="370" r:id="rId24"/>
    <p:sldId id="367" r:id="rId25"/>
    <p:sldId id="371" r:id="rId26"/>
    <p:sldId id="351" r:id="rId27"/>
    <p:sldId id="352" r:id="rId28"/>
    <p:sldId id="353" r:id="rId29"/>
    <p:sldId id="372" r:id="rId30"/>
    <p:sldId id="354" r:id="rId31"/>
    <p:sldId id="373" r:id="rId32"/>
    <p:sldId id="374" r:id="rId33"/>
    <p:sldId id="375" r:id="rId34"/>
    <p:sldId id="355" r:id="rId35"/>
    <p:sldId id="356" r:id="rId36"/>
    <p:sldId id="357" r:id="rId37"/>
    <p:sldId id="376" r:id="rId38"/>
    <p:sldId id="377" r:id="rId39"/>
    <p:sldId id="378" r:id="rId40"/>
    <p:sldId id="381" r:id="rId41"/>
    <p:sldId id="344" r:id="rId42"/>
    <p:sldId id="379" r:id="rId43"/>
    <p:sldId id="333" r:id="rId4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6" d="100"/>
          <a:sy n="46" d="100"/>
        </p:scale>
        <p:origin x="1014" y="5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12/27/2021</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smtClean="0">
                <a:latin typeface="宋体" panose="02010600030101010101" pitchFamily="2" charset="-122"/>
                <a:cs typeface="宋体" panose="02010600030101010101" pitchFamily="2" charset="-122"/>
              </a:rPr>
              <a:t>我们知道 平移、旋转和缩放都可以用矩阵来表达，平移是矩阵相加，旋转跟缩放是矩阵相乘，综合起来可以表示为</a:t>
            </a:r>
            <a:r>
              <a:rPr lang="en-US" altLang="zh-CN" sz="2400" dirty="0" smtClean="0">
                <a:latin typeface="宋体" panose="02010600030101010101" pitchFamily="2" charset="-122"/>
                <a:cs typeface="宋体" panose="02010600030101010101" pitchFamily="2" charset="-122"/>
              </a:rPr>
              <a:t>p’ = m1 * p + m2 (m1</a:t>
            </a:r>
            <a:r>
              <a:rPr lang="zh-CN" altLang="en-US" sz="2400" dirty="0" smtClean="0">
                <a:latin typeface="宋体" panose="02010600030101010101" pitchFamily="2" charset="-122"/>
                <a:cs typeface="宋体" panose="02010600030101010101" pitchFamily="2" charset="-122"/>
              </a:rPr>
              <a:t>旋转缩放矩阵，</a:t>
            </a:r>
            <a:r>
              <a:rPr lang="en-US" altLang="zh-CN" sz="2400" dirty="0" smtClean="0">
                <a:latin typeface="宋体" panose="02010600030101010101" pitchFamily="2" charset="-122"/>
                <a:cs typeface="宋体" panose="02010600030101010101" pitchFamily="2" charset="-122"/>
              </a:rPr>
              <a:t>m2</a:t>
            </a:r>
            <a:r>
              <a:rPr lang="zh-CN" altLang="en-US" sz="2400" dirty="0" smtClean="0">
                <a:latin typeface="宋体" panose="02010600030101010101" pitchFamily="2" charset="-122"/>
                <a:cs typeface="宋体" panose="02010600030101010101" pitchFamily="2" charset="-122"/>
              </a:rPr>
              <a:t>平移矩阵， </a:t>
            </a:r>
            <a:r>
              <a:rPr lang="en-US" altLang="zh-CN" sz="2400" dirty="0" smtClean="0">
                <a:latin typeface="宋体" panose="02010600030101010101" pitchFamily="2" charset="-122"/>
                <a:cs typeface="宋体" panose="02010600030101010101" pitchFamily="2" charset="-122"/>
              </a:rPr>
              <a:t>p</a:t>
            </a:r>
            <a:r>
              <a:rPr lang="zh-CN" altLang="en-US" sz="2400" dirty="0" smtClean="0">
                <a:latin typeface="宋体" panose="02010600030101010101" pitchFamily="2" charset="-122"/>
                <a:cs typeface="宋体" panose="02010600030101010101" pitchFamily="2" charset="-122"/>
              </a:rPr>
              <a:t>原向量，</a:t>
            </a:r>
            <a:r>
              <a:rPr lang="en-US" altLang="zh-CN" sz="2400" dirty="0" smtClean="0">
                <a:latin typeface="宋体" panose="02010600030101010101" pitchFamily="2" charset="-122"/>
                <a:cs typeface="宋体" panose="02010600030101010101" pitchFamily="2" charset="-122"/>
              </a:rPr>
              <a:t>p’</a:t>
            </a:r>
            <a:r>
              <a:rPr lang="zh-CN" altLang="en-US" sz="2400" dirty="0" smtClean="0">
                <a:latin typeface="宋体" panose="02010600030101010101" pitchFamily="2" charset="-122"/>
                <a:cs typeface="宋体" panose="02010600030101010101" pitchFamily="2" charset="-122"/>
              </a:rPr>
              <a:t>变换后向量</a:t>
            </a:r>
            <a:r>
              <a:rPr lang="en-US" altLang="zh-CN" sz="2400" dirty="0" smtClean="0">
                <a:latin typeface="宋体" panose="02010600030101010101" pitchFamily="2" charset="-122"/>
                <a:cs typeface="宋体" panose="02010600030101010101" pitchFamily="2" charset="-122"/>
              </a:rPr>
              <a:t>)</a:t>
            </a:r>
            <a:r>
              <a:rPr lang="zh-CN" altLang="en-US" sz="2400" dirty="0" smtClean="0">
                <a:latin typeface="宋体" panose="02010600030101010101" pitchFamily="2" charset="-122"/>
                <a:cs typeface="宋体" panose="02010600030101010101" pitchFamily="2" charset="-122"/>
              </a:rPr>
              <a:t>。</a:t>
            </a:r>
            <a:endParaRPr lang="en-US" altLang="zh-CN" sz="2400" dirty="0" smtClean="0">
              <a:latin typeface="宋体" panose="02010600030101010101" pitchFamily="2" charset="-122"/>
              <a:cs typeface="宋体" panose="02010600030101010101" pitchFamily="2" charset="-122"/>
            </a:endParaRPr>
          </a:p>
          <a:p>
            <a:r>
              <a:rPr lang="zh-CN" altLang="en-US" sz="2400" dirty="0" smtClean="0">
                <a:latin typeface="宋体" panose="02010600030101010101" pitchFamily="2" charset="-122"/>
                <a:cs typeface="宋体" panose="02010600030101010101" pitchFamily="2" charset="-122"/>
              </a:rPr>
              <a:t>引入齐次坐标的目的是为了合并矩阵运算中的乘法和加法，表示为 </a:t>
            </a:r>
            <a:r>
              <a:rPr lang="en-US" altLang="zh-CN" sz="2400" dirty="0" smtClean="0">
                <a:latin typeface="宋体" panose="02010600030101010101" pitchFamily="2" charset="-122"/>
                <a:cs typeface="宋体" panose="02010600030101010101" pitchFamily="2" charset="-122"/>
              </a:rPr>
              <a:t>p’ = p </a:t>
            </a:r>
            <a:r>
              <a:rPr lang="zh-CN" altLang="en-US" sz="2400" dirty="0" smtClean="0">
                <a:latin typeface="宋体" panose="02010600030101010101" pitchFamily="2" charset="-122"/>
                <a:cs typeface="宋体" panose="02010600030101010101" pitchFamily="2" charset="-122"/>
              </a:rPr>
              <a:t>* </a:t>
            </a:r>
            <a:r>
              <a:rPr lang="en-US" altLang="zh-CN" sz="2400" dirty="0" smtClean="0">
                <a:latin typeface="宋体" panose="02010600030101010101" pitchFamily="2" charset="-122"/>
                <a:cs typeface="宋体" panose="02010600030101010101" pitchFamily="2" charset="-122"/>
              </a:rPr>
              <a:t>m</a:t>
            </a:r>
            <a:r>
              <a:rPr lang="zh-CN" altLang="en-US" sz="2400" dirty="0" smtClean="0">
                <a:latin typeface="宋体" panose="02010600030101010101" pitchFamily="2" charset="-122"/>
                <a:cs typeface="宋体" panose="02010600030101010101" pitchFamily="2" charset="-122"/>
              </a:rPr>
              <a:t>形式。</a:t>
            </a:r>
            <a:endParaRPr lang="zh-CN" altLang="zh-CN" sz="2400" dirty="0" smtClean="0">
              <a:latin typeface="宋体" panose="02010600030101010101" pitchFamily="2" charset="-122"/>
              <a:cs typeface="宋体" panose="02010600030101010101" pitchFamily="2"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110453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316811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427751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模型空间：</a:t>
            </a:r>
            <a:r>
              <a:rPr lang="zh-CN" altLang="en-US" sz="2800" dirty="0" smtClean="0">
                <a:latin typeface="宋体" panose="02010600030101010101" pitchFamily="2" charset="-122"/>
              </a:rPr>
              <a:t>以人为例，通常在人的足部和地面之间。</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796319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25500" hangingPunct="0">
              <a:spcBef>
                <a:spcPts val="600"/>
              </a:spcBef>
              <a:spcAft>
                <a:spcPts val="600"/>
              </a:spcAft>
              <a:buFont typeface="Arial" panose="020B0604020202020204" pitchFamily="34" charset="0"/>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1813263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265488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88545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上面提到的几何区域 指的是由投影矩阵创建的观察箱，按照形状可以分为 正交投影和透视投影。</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过程一般分为如下几步：</a:t>
            </a:r>
            <a:endParaRPr lang="en-US" altLang="zh-CN" sz="2800" dirty="0" smtClean="0">
              <a:latin typeface="宋体" panose="02010600030101010101" pitchFamily="2" charset="-122"/>
              <a:cs typeface="宋体" panose="02010600030101010101" pitchFamily="2" charset="-122"/>
            </a:endParaRPr>
          </a:p>
          <a:p>
            <a:r>
              <a:rPr lang="en-US" altLang="zh-CN" sz="2800" dirty="0" smtClean="0">
                <a:latin typeface="宋体" panose="02010600030101010101" pitchFamily="2" charset="-122"/>
                <a:cs typeface="宋体" panose="02010600030101010101" pitchFamily="2" charset="-122"/>
              </a:rPr>
              <a:t>1. </a:t>
            </a:r>
            <a:r>
              <a:rPr lang="zh-CN" altLang="en-US" sz="2800" dirty="0" smtClean="0">
                <a:latin typeface="宋体" panose="02010600030101010101" pitchFamily="2" charset="-122"/>
                <a:cs typeface="宋体" panose="02010600030101010101" pitchFamily="2" charset="-122"/>
              </a:rPr>
              <a:t>定义投影变换几何区域，正交投影：镜头位置，宽</a:t>
            </a:r>
            <a:r>
              <a:rPr lang="en-US" altLang="zh-CN" sz="2800" dirty="0" smtClean="0">
                <a:latin typeface="宋体" panose="02010600030101010101" pitchFamily="2" charset="-122"/>
                <a:cs typeface="宋体" panose="02010600030101010101" pitchFamily="2" charset="-122"/>
              </a:rPr>
              <a:t>w, </a:t>
            </a:r>
            <a:r>
              <a:rPr lang="zh-CN" altLang="en-US" sz="2800" dirty="0" smtClean="0">
                <a:latin typeface="宋体" panose="02010600030101010101" pitchFamily="2" charset="-122"/>
                <a:cs typeface="宋体" panose="02010600030101010101" pitchFamily="2" charset="-122"/>
              </a:rPr>
              <a:t>高</a:t>
            </a:r>
            <a:r>
              <a:rPr lang="en-US" altLang="zh-CN" sz="2800" dirty="0" smtClean="0">
                <a:latin typeface="宋体" panose="02010600030101010101" pitchFamily="2" charset="-122"/>
                <a:cs typeface="宋体" panose="02010600030101010101" pitchFamily="2" charset="-122"/>
              </a:rPr>
              <a:t>h, </a:t>
            </a:r>
            <a:r>
              <a:rPr lang="zh-CN" altLang="en-US" sz="2800" dirty="0" smtClean="0">
                <a:latin typeface="宋体" panose="02010600030101010101" pitchFamily="2" charset="-122"/>
                <a:cs typeface="宋体" panose="02010600030101010101" pitchFamily="2" charset="-122"/>
              </a:rPr>
              <a:t>近平面</a:t>
            </a:r>
            <a:r>
              <a:rPr lang="en-US" altLang="zh-CN" sz="2800" dirty="0" smtClean="0">
                <a:latin typeface="宋体" panose="02010600030101010101" pitchFamily="2" charset="-122"/>
                <a:cs typeface="宋体" panose="02010600030101010101" pitchFamily="2" charset="-122"/>
              </a:rPr>
              <a:t>near</a:t>
            </a:r>
            <a:r>
              <a:rPr lang="en-US" altLang="zh-CN" sz="2800" baseline="0" dirty="0" smtClean="0">
                <a:latin typeface="宋体" panose="02010600030101010101" pitchFamily="2" charset="-122"/>
                <a:cs typeface="宋体" panose="02010600030101010101" pitchFamily="2" charset="-122"/>
              </a:rPr>
              <a:t> plane, </a:t>
            </a:r>
            <a:r>
              <a:rPr lang="zh-CN" altLang="en-US" sz="2800" baseline="0" dirty="0" smtClean="0">
                <a:latin typeface="宋体" panose="02010600030101010101" pitchFamily="2" charset="-122"/>
                <a:cs typeface="宋体" panose="02010600030101010101" pitchFamily="2" charset="-122"/>
              </a:rPr>
              <a:t>远平面</a:t>
            </a:r>
            <a:r>
              <a:rPr lang="en-US" altLang="zh-CN" sz="2800" baseline="0" dirty="0" smtClean="0">
                <a:latin typeface="宋体" panose="02010600030101010101" pitchFamily="2" charset="-122"/>
                <a:cs typeface="宋体" panose="02010600030101010101" pitchFamily="2" charset="-122"/>
              </a:rPr>
              <a:t>far plane</a:t>
            </a:r>
          </a:p>
          <a:p>
            <a:r>
              <a:rPr lang="en-US" altLang="zh-CN" sz="2800" dirty="0" smtClean="0">
                <a:latin typeface="宋体" panose="02010600030101010101" pitchFamily="2" charset="-122"/>
                <a:cs typeface="宋体" panose="02010600030101010101" pitchFamily="2" charset="-122"/>
              </a:rPr>
              <a:t>                                         </a:t>
            </a:r>
            <a:r>
              <a:rPr lang="zh-CN" altLang="en-US" sz="2800" dirty="0" smtClean="0">
                <a:latin typeface="宋体" panose="02010600030101010101" pitchFamily="2" charset="-122"/>
                <a:cs typeface="宋体" panose="02010600030101010101" pitchFamily="2" charset="-122"/>
              </a:rPr>
              <a:t>透视投影：视野</a:t>
            </a:r>
            <a:r>
              <a:rPr lang="en-US" altLang="zh-CN" sz="2800" dirty="0" err="1" smtClean="0">
                <a:latin typeface="宋体" panose="02010600030101010101" pitchFamily="2" charset="-122"/>
                <a:cs typeface="宋体" panose="02010600030101010101" pitchFamily="2" charset="-122"/>
              </a:rPr>
              <a:t>FovH</a:t>
            </a:r>
            <a:r>
              <a:rPr lang="en-US" altLang="zh-CN" sz="2800" dirty="0" smtClean="0">
                <a:latin typeface="宋体" panose="02010600030101010101" pitchFamily="2" charset="-122"/>
                <a:cs typeface="宋体" panose="02010600030101010101" pitchFamily="2" charset="-122"/>
              </a:rPr>
              <a:t>,  </a:t>
            </a:r>
            <a:r>
              <a:rPr lang="en-US" altLang="zh-CN" sz="2800" dirty="0" err="1" smtClean="0">
                <a:latin typeface="宋体" panose="02010600030101010101" pitchFamily="2" charset="-122"/>
                <a:cs typeface="宋体" panose="02010600030101010101" pitchFamily="2" charset="-122"/>
              </a:rPr>
              <a:t>FovW</a:t>
            </a:r>
            <a:r>
              <a:rPr lang="en-US" altLang="zh-CN" sz="2800" dirty="0" smtClean="0">
                <a:latin typeface="宋体" panose="02010600030101010101" pitchFamily="2" charset="-122"/>
                <a:cs typeface="宋体" panose="02010600030101010101" pitchFamily="2" charset="-122"/>
              </a:rPr>
              <a:t>,  </a:t>
            </a:r>
            <a:r>
              <a:rPr lang="zh-CN" altLang="en-US" sz="2800" dirty="0" smtClean="0">
                <a:latin typeface="宋体" panose="02010600030101010101" pitchFamily="2" charset="-122"/>
                <a:cs typeface="宋体" panose="02010600030101010101" pitchFamily="2" charset="-122"/>
              </a:rPr>
              <a:t>近平面</a:t>
            </a:r>
            <a:r>
              <a:rPr lang="en-US" altLang="zh-CN" sz="2800" dirty="0" smtClean="0">
                <a:latin typeface="宋体" panose="02010600030101010101" pitchFamily="2" charset="-122"/>
                <a:cs typeface="宋体" panose="02010600030101010101" pitchFamily="2" charset="-122"/>
              </a:rPr>
              <a:t>near</a:t>
            </a:r>
            <a:r>
              <a:rPr lang="en-US" altLang="zh-CN" sz="2800" baseline="0" dirty="0" smtClean="0">
                <a:latin typeface="宋体" panose="02010600030101010101" pitchFamily="2" charset="-122"/>
                <a:cs typeface="宋体" panose="02010600030101010101" pitchFamily="2" charset="-122"/>
              </a:rPr>
              <a:t> plane, </a:t>
            </a:r>
            <a:r>
              <a:rPr lang="zh-CN" altLang="en-US" sz="2800" baseline="0" dirty="0" smtClean="0">
                <a:latin typeface="宋体" panose="02010600030101010101" pitchFamily="2" charset="-122"/>
                <a:cs typeface="宋体" panose="02010600030101010101" pitchFamily="2" charset="-122"/>
              </a:rPr>
              <a:t>远平面</a:t>
            </a:r>
            <a:r>
              <a:rPr lang="en-US" altLang="zh-CN" sz="2800" baseline="0" dirty="0" smtClean="0">
                <a:latin typeface="宋体" panose="02010600030101010101" pitchFamily="2" charset="-122"/>
                <a:cs typeface="宋体" panose="02010600030101010101" pitchFamily="2" charset="-122"/>
              </a:rPr>
              <a:t>far plane</a:t>
            </a:r>
          </a:p>
          <a:p>
            <a:r>
              <a:rPr lang="en-US" altLang="zh-CN" sz="2800" baseline="0" dirty="0" smtClean="0">
                <a:latin typeface="宋体" panose="02010600030101010101" pitchFamily="2" charset="-122"/>
                <a:cs typeface="宋体" panose="02010600030101010101" pitchFamily="2" charset="-122"/>
              </a:rPr>
              <a:t>2. </a:t>
            </a:r>
            <a:r>
              <a:rPr lang="zh-CN" altLang="en-US" sz="2800" baseline="0" dirty="0" smtClean="0">
                <a:latin typeface="宋体" panose="02010600030101010101" pitchFamily="2" charset="-122"/>
                <a:cs typeface="宋体" panose="02010600030101010101" pitchFamily="2" charset="-122"/>
              </a:rPr>
              <a:t>对投影区域进行剔除，任何出现在投影区域外的点都将被裁减掉。</a:t>
            </a:r>
            <a:endParaRPr lang="en-US" altLang="zh-CN" sz="2800" baseline="0" dirty="0" smtClean="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55403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825500" hangingPunct="0">
              <a:spcBef>
                <a:spcPts val="600"/>
              </a:spcBef>
              <a:spcAft>
                <a:spcPts val="600"/>
              </a:spcAft>
              <a:buFont typeface="Arial" panose="020B0604020202020204" pitchFamily="34" charset="0"/>
              <a:buNone/>
            </a:pPr>
            <a:r>
              <a:rPr lang="zh-CN" altLang="en-US" sz="2800" dirty="0" smtClean="0">
                <a:latin typeface="宋体" panose="02010600030101010101" pitchFamily="2" charset="-122"/>
              </a:rPr>
              <a:t>顶点经过</a:t>
            </a:r>
            <a:r>
              <a:rPr lang="en-US" altLang="zh-CN" sz="2800" dirty="0" smtClean="0">
                <a:latin typeface="宋体" panose="02010600030101010101" pitchFamily="2" charset="-122"/>
              </a:rPr>
              <a:t>MVP</a:t>
            </a:r>
            <a:r>
              <a:rPr lang="zh-CN" altLang="en-US" sz="2800" dirty="0" smtClean="0">
                <a:latin typeface="宋体" panose="02010600030101010101" pitchFamily="2" charset="-122"/>
              </a:rPr>
              <a:t>矩阵变换之后，被变换到了裁剪空间，</a:t>
            </a:r>
            <a:r>
              <a:rPr lang="en-US" altLang="zh-CN" sz="2800" dirty="0" smtClean="0">
                <a:latin typeface="宋体" panose="02010600030101010101" pitchFamily="2" charset="-122"/>
              </a:rPr>
              <a:t>GPU</a:t>
            </a:r>
            <a:r>
              <a:rPr lang="zh-CN" altLang="en-US" sz="2800" dirty="0" smtClean="0">
                <a:latin typeface="宋体" panose="02010600030101010101" pitchFamily="2" charset="-122"/>
              </a:rPr>
              <a:t>做裁剪，剔除裁剪空间之外的顶点，然后在做透视剔除将顶点转到</a:t>
            </a:r>
            <a:r>
              <a:rPr lang="en-US" altLang="zh-CN" sz="2800" dirty="0" smtClean="0">
                <a:latin typeface="宋体" panose="02010600030101010101" pitchFamily="2" charset="-122"/>
              </a:rPr>
              <a:t>NDC</a:t>
            </a:r>
            <a:r>
              <a:rPr lang="zh-CN" altLang="en-US" sz="2800" dirty="0" smtClean="0">
                <a:latin typeface="宋体" panose="02010600030101010101" pitchFamily="2" charset="-122"/>
              </a:rPr>
              <a:t>空间；</a:t>
            </a:r>
            <a:endParaRPr lang="en-US" altLang="zh-CN" sz="2800" dirty="0" smtClean="0">
              <a:latin typeface="宋体" panose="02010600030101010101" pitchFamily="2" charset="-122"/>
            </a:endParaRPr>
          </a:p>
          <a:p>
            <a:pPr marL="0" indent="0" defTabSz="825500" hangingPunct="0">
              <a:spcBef>
                <a:spcPts val="600"/>
              </a:spcBef>
              <a:spcAft>
                <a:spcPts val="600"/>
              </a:spcAft>
              <a:buFont typeface="Arial" panose="020B0604020202020204" pitchFamily="34" charset="0"/>
              <a:buNone/>
            </a:pPr>
            <a:r>
              <a:rPr lang="zh-CN" altLang="en-US" sz="2800" dirty="0" smtClean="0">
                <a:latin typeface="宋体" panose="02010600030101010101" pitchFamily="2" charset="-122"/>
              </a:rPr>
              <a:t>透视除法将顶点的四个分量除以</a:t>
            </a:r>
            <a:r>
              <a:rPr lang="en-US" altLang="zh-CN" sz="2800" dirty="0" smtClean="0">
                <a:latin typeface="宋体" panose="02010600030101010101" pitchFamily="2" charset="-122"/>
              </a:rPr>
              <a:t>w</a:t>
            </a:r>
            <a:r>
              <a:rPr lang="zh-CN" altLang="en-US" sz="2800" dirty="0" smtClean="0">
                <a:latin typeface="宋体" panose="02010600030101010101" pitchFamily="2" charset="-122"/>
              </a:rPr>
              <a:t>分量，就从裁剪空间转到</a:t>
            </a:r>
            <a:r>
              <a:rPr lang="en-US" altLang="zh-CN" sz="2800" dirty="0" smtClean="0">
                <a:latin typeface="宋体" panose="02010600030101010101" pitchFamily="2" charset="-122"/>
              </a:rPr>
              <a:t>NDC</a:t>
            </a:r>
            <a:r>
              <a:rPr lang="zh-CN" altLang="en-US" sz="2800" dirty="0" smtClean="0">
                <a:latin typeface="宋体" panose="02010600030101010101" pitchFamily="2" charset="-122"/>
              </a:rPr>
              <a:t>空间。</a:t>
            </a:r>
            <a:endParaRPr lang="en-US" altLang="zh-CN" sz="2800" dirty="0" smtClean="0">
              <a:latin typeface="宋体" panose="02010600030101010101" pitchFamily="2" charset="-122"/>
            </a:endParaRPr>
          </a:p>
          <a:p>
            <a:pPr marL="0" indent="0" defTabSz="825500" hangingPunct="0">
              <a:spcBef>
                <a:spcPts val="600"/>
              </a:spcBef>
              <a:spcAft>
                <a:spcPts val="600"/>
              </a:spcAft>
              <a:buFont typeface="Arial" panose="020B0604020202020204" pitchFamily="34" charset="0"/>
              <a:buNone/>
            </a:pPr>
            <a:r>
              <a:rPr lang="en-US" altLang="zh-CN" sz="2800" dirty="0" smtClean="0">
                <a:latin typeface="宋体" panose="02010600030101010101" pitchFamily="2" charset="-122"/>
              </a:rPr>
              <a:t>DirectX NDC</a:t>
            </a:r>
            <a:r>
              <a:rPr lang="zh-CN" altLang="en-US" sz="2800" dirty="0" smtClean="0">
                <a:latin typeface="宋体" panose="02010600030101010101" pitchFamily="2" charset="-122"/>
              </a:rPr>
              <a:t>的</a:t>
            </a:r>
            <a:r>
              <a:rPr lang="en-US" altLang="zh-CN" sz="2800" dirty="0" smtClean="0">
                <a:latin typeface="宋体" panose="02010600030101010101" pitchFamily="2" charset="-122"/>
              </a:rPr>
              <a:t>z</a:t>
            </a:r>
            <a:r>
              <a:rPr lang="zh-CN" altLang="en-US" sz="2800" dirty="0" smtClean="0">
                <a:latin typeface="宋体" panose="02010600030101010101" pitchFamily="2" charset="-122"/>
              </a:rPr>
              <a:t>方向取值是</a:t>
            </a:r>
            <a:r>
              <a:rPr lang="en-US" altLang="zh-CN" sz="2800" dirty="0" smtClean="0">
                <a:latin typeface="宋体" panose="02010600030101010101" pitchFamily="2" charset="-122"/>
              </a:rPr>
              <a:t>0-1</a:t>
            </a:r>
          </a:p>
          <a:p>
            <a:pPr marL="0" indent="0" defTabSz="825500" hangingPunct="0">
              <a:spcBef>
                <a:spcPts val="600"/>
              </a:spcBef>
              <a:spcAft>
                <a:spcPts val="600"/>
              </a:spcAft>
              <a:buFont typeface="Arial" panose="020B0604020202020204" pitchFamily="34" charset="0"/>
              <a:buNone/>
            </a:pPr>
            <a:endParaRPr lang="en-US" altLang="zh-CN" sz="2800" dirty="0" smtClean="0">
              <a:latin typeface="宋体" panose="02010600030101010101" pitchFamily="2" charset="-122"/>
            </a:endParaRPr>
          </a:p>
          <a:p>
            <a:pPr marL="0" indent="0" defTabSz="825500" hangingPunct="0">
              <a:spcBef>
                <a:spcPts val="600"/>
              </a:spcBef>
              <a:spcAft>
                <a:spcPts val="600"/>
              </a:spcAft>
              <a:buFont typeface="Arial" panose="020B0604020202020204" pitchFamily="34" charset="0"/>
              <a:buNone/>
            </a:pPr>
            <a:endParaRPr lang="en-US" altLang="zh-CN" sz="2800" dirty="0" smtClean="0">
              <a:latin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009044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19</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课程主要内容 在变换，</a:t>
            </a:r>
            <a:r>
              <a:rPr lang="en-US" altLang="zh-CN" dirty="0" smtClean="0"/>
              <a:t>MVP</a:t>
            </a:r>
            <a:r>
              <a:rPr lang="zh-CN" altLang="en-US" dirty="0" smtClean="0"/>
              <a:t>，三角面等。 </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不同形状的玻璃杯，展现出来不同样式的几何线条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65080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车子的表面由不同的曲面组成，各个曲面之间的过渡都很光滑。</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093828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柔软的布料并不是简单的几何形体，线条之间有摩擦力，并且还伴随着透明效果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429435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2270241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284107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3274310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928249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287611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solidFill>
                  <a:srgbClr val="000000"/>
                </a:solidFill>
              </a:rPr>
              <a:t>顶点法线：用于每顶点动态光照的计算。</a:t>
            </a:r>
            <a:endParaRPr lang="en-US" altLang="zh-CN" sz="2800" dirty="0" smtClean="0">
              <a:solidFill>
                <a:srgbClr val="000000"/>
              </a:solidFill>
            </a:endParaRPr>
          </a:p>
          <a:p>
            <a:r>
              <a:rPr lang="zh-CN" altLang="en-US" sz="2800" dirty="0" smtClean="0">
                <a:solidFill>
                  <a:srgbClr val="000000"/>
                </a:solidFill>
              </a:rPr>
              <a:t>顶点切线：垂直于 顶点副切线与顶点法线所在平面，共同构成切线空间。详情可以看上面的链接。</a:t>
            </a:r>
            <a:endParaRPr lang="en-US" altLang="zh-CN" sz="2800" dirty="0" smtClean="0">
              <a:solidFill>
                <a:srgbClr val="000000"/>
              </a:solidFill>
            </a:endParaRPr>
          </a:p>
          <a:p>
            <a:r>
              <a:rPr lang="zh-CN" altLang="en-US" sz="2800" dirty="0" smtClean="0">
                <a:solidFill>
                  <a:srgbClr val="000000"/>
                </a:solidFill>
                <a:latin typeface="宋体" panose="02010600030101010101" pitchFamily="2" charset="-122"/>
                <a:cs typeface="宋体" panose="02010600030101010101" pitchFamily="2" charset="-122"/>
              </a:rPr>
              <a:t>纹理坐标：描述顶点在二维纹理上的位置，每个三角形可以由多张纹理，这意味着网格可以由超过一组纹理坐标。</a:t>
            </a:r>
            <a:endParaRPr lang="en-US" altLang="zh-CN" sz="2800" dirty="0" smtClean="0">
              <a:solidFill>
                <a:srgbClr val="000000"/>
              </a:solidFill>
              <a:latin typeface="宋体" panose="02010600030101010101" pitchFamily="2" charset="-122"/>
              <a:cs typeface="宋体" panose="02010600030101010101" pitchFamily="2" charset="-122"/>
            </a:endParaRPr>
          </a:p>
          <a:p>
            <a:r>
              <a:rPr lang="zh-CN" altLang="en-US" sz="2800" dirty="0" smtClean="0">
                <a:solidFill>
                  <a:srgbClr val="000000"/>
                </a:solidFill>
                <a:latin typeface="宋体" panose="02010600030101010101" pitchFamily="2" charset="-122"/>
                <a:cs typeface="宋体" panose="02010600030101010101" pitchFamily="2" charset="-122"/>
              </a:rPr>
              <a:t>蒙皮权重：顶点所受骨骼关节影响的权重因子。</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694170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01956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细分步骤：</a:t>
            </a:r>
            <a:endParaRPr lang="en-US" altLang="zh-CN" sz="2800" dirty="0" smtClean="0">
              <a:latin typeface="宋体" panose="02010600030101010101" pitchFamily="2" charset="-122"/>
              <a:cs typeface="宋体" panose="02010600030101010101" pitchFamily="2" charset="-122"/>
            </a:endParaRPr>
          </a:p>
          <a:p>
            <a:pPr marL="0" indent="0">
              <a:buNone/>
            </a:pPr>
            <a:r>
              <a:rPr lang="en-US" altLang="zh-CN" sz="2800" baseline="0" dirty="0" smtClean="0">
                <a:latin typeface="宋体" panose="02010600030101010101" pitchFamily="2" charset="-122"/>
                <a:cs typeface="宋体" panose="02010600030101010101" pitchFamily="2" charset="-122"/>
              </a:rPr>
              <a:t>1.</a:t>
            </a:r>
            <a:r>
              <a:rPr lang="zh-CN" altLang="en-US" sz="2800" baseline="0" dirty="0" smtClean="0">
                <a:latin typeface="宋体" panose="02010600030101010101" pitchFamily="2" charset="-122"/>
                <a:cs typeface="宋体" panose="02010600030101010101" pitchFamily="2" charset="-122"/>
              </a:rPr>
              <a:t>把三角形数量增多，比如 连接三角形的每条边的中点。</a:t>
            </a:r>
            <a:endParaRPr lang="en-US" altLang="zh-CN" sz="2800" baseline="0" dirty="0" smtClean="0">
              <a:latin typeface="宋体" panose="02010600030101010101" pitchFamily="2" charset="-122"/>
              <a:cs typeface="宋体" panose="02010600030101010101" pitchFamily="2" charset="-122"/>
            </a:endParaRPr>
          </a:p>
          <a:p>
            <a:pPr marL="0" indent="0">
              <a:buNone/>
            </a:pPr>
            <a:r>
              <a:rPr lang="en-US" altLang="zh-CN" sz="2800" dirty="0" smtClean="0">
                <a:latin typeface="宋体" panose="02010600030101010101" pitchFamily="2" charset="-122"/>
                <a:cs typeface="宋体" panose="02010600030101010101" pitchFamily="2" charset="-122"/>
              </a:rPr>
              <a:t>2.</a:t>
            </a:r>
            <a:r>
              <a:rPr lang="zh-CN" altLang="en-US" sz="2800" dirty="0" smtClean="0">
                <a:latin typeface="宋体" panose="02010600030101010101" pitchFamily="2" charset="-122"/>
                <a:cs typeface="宋体" panose="02010600030101010101" pitchFamily="2" charset="-122"/>
              </a:rPr>
              <a:t>把顶点分为老顶点和新的顶点，来调整他们的位置（加权平均），使平面更加光滑</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732496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err="1" smtClean="0">
                <a:latin typeface="宋体" panose="02010600030101010101" pitchFamily="2" charset="-122"/>
                <a:cs typeface="宋体" panose="02010600030101010101" pitchFamily="2" charset="-122"/>
              </a:rPr>
              <a:t>Mipmap</a:t>
            </a:r>
            <a:r>
              <a:rPr lang="en-US" altLang="zh-CN" sz="2800" dirty="0" smtClean="0">
                <a:latin typeface="宋体" panose="02010600030101010101" pitchFamily="2" charset="-122"/>
                <a:cs typeface="宋体" panose="02010600030101010101" pitchFamily="2" charset="-122"/>
              </a:rPr>
              <a:t>: </a:t>
            </a:r>
            <a:r>
              <a:rPr lang="zh-CN" altLang="en-US" sz="2800" dirty="0" smtClean="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多层次结构图像，多层次结构几何体</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简单简化计算：边坍缩，选取重要度低的边合并成一条边。</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326813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2748876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33</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541706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800" dirty="0" smtClean="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300532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800" dirty="0" smtClean="0">
                <a:solidFill>
                  <a:srgbClr val="000000"/>
                </a:solidFill>
              </a:rPr>
              <a:t>重心坐标可以帮助我们找到平面上任意一点的</a:t>
            </a:r>
            <a:r>
              <a:rPr lang="en-US" altLang="zh-CN" sz="2800" dirty="0" err="1" smtClean="0">
                <a:solidFill>
                  <a:srgbClr val="000000"/>
                </a:solidFill>
              </a:rPr>
              <a:t>uv</a:t>
            </a:r>
            <a:r>
              <a:rPr lang="en-US" altLang="zh-CN" sz="2800" dirty="0" smtClean="0">
                <a:solidFill>
                  <a:srgbClr val="000000"/>
                </a:solidFill>
              </a:rPr>
              <a:t>, </a:t>
            </a:r>
            <a:r>
              <a:rPr lang="zh-CN" altLang="en-US" sz="2800" dirty="0" smtClean="0">
                <a:solidFill>
                  <a:srgbClr val="000000"/>
                </a:solidFill>
              </a:rPr>
              <a:t>因此可以对应找到纹理上对应的贴图信息；当贴图尺寸和屏幕分辨率不匹配，为了找到合适的纹理信息，需要进行纹理过滤。</a:t>
            </a:r>
            <a:endParaRPr lang="en-US" altLang="zh-CN" sz="280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800" dirty="0" smtClean="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800" dirty="0" smtClean="0">
              <a:solidFill>
                <a:srgbClr val="000000"/>
              </a:solidFill>
            </a:endParaRPr>
          </a:p>
          <a:p>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最邻近：最接近像素中心的纹素（</a:t>
            </a:r>
            <a:r>
              <a:rPr lang="en-US" altLang="zh-CN" sz="2800" dirty="0" err="1" smtClean="0">
                <a:latin typeface="宋体" panose="02010600030101010101" pitchFamily="2" charset="-122"/>
                <a:cs typeface="宋体" panose="02010600030101010101" pitchFamily="2" charset="-122"/>
              </a:rPr>
              <a:t>texel</a:t>
            </a:r>
            <a:r>
              <a:rPr lang="zh-CN" altLang="en-US" sz="2800" dirty="0" smtClean="0">
                <a:latin typeface="宋体" panose="02010600030101010101" pitchFamily="2" charset="-122"/>
                <a:cs typeface="宋体" panose="02010600030101010101" pitchFamily="2" charset="-122"/>
              </a:rPr>
              <a:t>）或者 做</a:t>
            </a:r>
            <a:r>
              <a:rPr lang="zh-CN" altLang="en-US" sz="2800" baseline="0" dirty="0" smtClean="0">
                <a:latin typeface="宋体" panose="02010600030101010101" pitchFamily="2" charset="-122"/>
                <a:cs typeface="宋体" panose="02010600030101010101" pitchFamily="2" charset="-122"/>
              </a:rPr>
              <a:t>简单的四舍五入。</a:t>
            </a:r>
            <a:endParaRPr lang="en-US" altLang="zh-CN" sz="2800" baseline="0" dirty="0" smtClean="0">
              <a:latin typeface="宋体" panose="02010600030101010101" pitchFamily="2" charset="-122"/>
              <a:cs typeface="宋体" panose="02010600030101010101" pitchFamily="2" charset="-122"/>
            </a:endParaRPr>
          </a:p>
          <a:p>
            <a:r>
              <a:rPr lang="zh-CN" altLang="en-US" sz="2800" baseline="0" dirty="0" smtClean="0">
                <a:latin typeface="宋体" panose="02010600030101010101" pitchFamily="2" charset="-122"/>
                <a:cs typeface="宋体" panose="02010600030101010101" pitchFamily="2" charset="-122"/>
              </a:rPr>
              <a:t>双线性：围绕像素点中心的</a:t>
            </a:r>
            <a:r>
              <a:rPr lang="en-US" altLang="zh-CN" sz="2800" baseline="0" dirty="0" smtClean="0">
                <a:latin typeface="宋体" panose="02010600030101010101" pitchFamily="2" charset="-122"/>
                <a:cs typeface="宋体" panose="02010600030101010101" pitchFamily="2" charset="-122"/>
              </a:rPr>
              <a:t>4</a:t>
            </a:r>
            <a:r>
              <a:rPr lang="zh-CN" altLang="en-US" sz="2800" baseline="0" dirty="0" smtClean="0">
                <a:latin typeface="宋体" panose="02010600030101010101" pitchFamily="2" charset="-122"/>
                <a:cs typeface="宋体" panose="02010600030101010101" pitchFamily="2" charset="-122"/>
              </a:rPr>
              <a:t>个文素采样，计算该</a:t>
            </a:r>
            <a:r>
              <a:rPr lang="en-US" altLang="zh-CN" sz="2800" baseline="0" dirty="0" smtClean="0">
                <a:latin typeface="宋体" panose="02010600030101010101" pitchFamily="2" charset="-122"/>
                <a:cs typeface="宋体" panose="02010600030101010101" pitchFamily="2" charset="-122"/>
              </a:rPr>
              <a:t>4</a:t>
            </a:r>
            <a:r>
              <a:rPr lang="zh-CN" altLang="en-US" sz="2800" baseline="0" dirty="0" smtClean="0">
                <a:latin typeface="宋体" panose="02010600030101010101" pitchFamily="2" charset="-122"/>
                <a:cs typeface="宋体" panose="02010600030101010101" pitchFamily="2" charset="-122"/>
              </a:rPr>
              <a:t>个颜色的加权平均。</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907411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800" dirty="0" smtClean="0">
                <a:solidFill>
                  <a:srgbClr val="000000"/>
                </a:solidFill>
              </a:rPr>
              <a:t>近处一个像素覆盖纹理较小，远处一个像素覆盖纹理较大。</a:t>
            </a:r>
            <a:endParaRPr lang="en-US" altLang="zh-CN" sz="2800" dirty="0" smtClean="0">
              <a:solidFill>
                <a:srgbClr val="000000"/>
              </a:solidFill>
            </a:endParaRPr>
          </a:p>
          <a:p>
            <a:pPr marL="0" indent="0">
              <a:spcBef>
                <a:spcPts val="600"/>
              </a:spcBef>
              <a:spcAft>
                <a:spcPts val="600"/>
              </a:spcAft>
              <a:buFont typeface="Arial" panose="020B0604020202020204" pitchFamily="34" charset="0"/>
              <a:buNone/>
            </a:pPr>
            <a:r>
              <a:rPr lang="zh-CN" altLang="en-US" sz="2800" dirty="0" smtClean="0">
                <a:solidFill>
                  <a:srgbClr val="000000"/>
                </a:solidFill>
              </a:rPr>
              <a:t>屏幕像素覆盖纹理大小各不相同。</a:t>
            </a:r>
            <a:endParaRPr lang="en-US" altLang="zh-CN" sz="2800" dirty="0" smtClean="0">
              <a:solidFill>
                <a:srgbClr val="000000"/>
              </a:solidFill>
            </a:endParaRPr>
          </a:p>
          <a:p>
            <a:pPr marL="0" indent="0">
              <a:spcBef>
                <a:spcPts val="600"/>
              </a:spcBef>
              <a:spcAft>
                <a:spcPts val="600"/>
              </a:spcAft>
              <a:buFont typeface="Arial" panose="020B0604020202020204" pitchFamily="34" charset="0"/>
              <a:buNone/>
            </a:pPr>
            <a:r>
              <a:rPr lang="zh-CN" altLang="en-US" sz="2800" dirty="0" smtClean="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800" dirty="0" smtClean="0">
              <a:solidFill>
                <a:srgbClr val="000000"/>
              </a:solidFill>
            </a:endParaRPr>
          </a:p>
          <a:p>
            <a:pPr marL="0" indent="0">
              <a:spcBef>
                <a:spcPts val="600"/>
              </a:spcBef>
              <a:spcAft>
                <a:spcPts val="600"/>
              </a:spcAft>
              <a:buFont typeface="Arial" panose="020B0604020202020204" pitchFamily="34" charset="0"/>
              <a:buNone/>
            </a:pPr>
            <a:r>
              <a:rPr lang="zh-CN" altLang="en-US" sz="2800" dirty="0" smtClean="0">
                <a:solidFill>
                  <a:srgbClr val="000000"/>
                </a:solidFill>
              </a:rPr>
              <a:t>引入</a:t>
            </a:r>
            <a:r>
              <a:rPr lang="en-US" altLang="zh-CN" sz="2800" dirty="0" err="1" smtClean="0">
                <a:solidFill>
                  <a:srgbClr val="000000"/>
                </a:solidFill>
              </a:rPr>
              <a:t>mipmap</a:t>
            </a:r>
            <a:r>
              <a:rPr lang="zh-CN" altLang="en-US" sz="2800" dirty="0" smtClean="0">
                <a:solidFill>
                  <a:srgbClr val="000000"/>
                </a:solidFill>
              </a:rPr>
              <a:t>， 支持范围查询。</a:t>
            </a:r>
            <a:endParaRPr lang="en-US" altLang="zh-CN" sz="2800" dirty="0" smtClean="0">
              <a:solidFill>
                <a:srgbClr val="000000"/>
              </a:solidFill>
            </a:endParaRPr>
          </a:p>
          <a:p>
            <a:pPr marL="0" indent="0">
              <a:spcBef>
                <a:spcPts val="600"/>
              </a:spcBef>
              <a:spcAft>
                <a:spcPts val="600"/>
              </a:spcAft>
              <a:buFont typeface="Arial" panose="020B0604020202020204" pitchFamily="34" charset="0"/>
              <a:buNone/>
            </a:pPr>
            <a:endParaRPr lang="zh-CN" altLang="zh-CN" sz="280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745487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 typeface="Arial" panose="020B0604020202020204" pitchFamily="34" charset="0"/>
              <a:buNone/>
            </a:pPr>
            <a:endParaRPr lang="zh-CN" altLang="zh-CN" sz="280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800" dirty="0" smtClean="0">
                <a:latin typeface="宋体" panose="02010600030101010101" pitchFamily="2" charset="-122"/>
                <a:cs typeface="宋体" panose="02010600030101010101" pitchFamily="2" charset="-122"/>
              </a:rPr>
              <a:t>1.</a:t>
            </a:r>
            <a:r>
              <a:rPr lang="zh-CN" altLang="en-US" sz="2800" dirty="0" smtClean="0">
                <a:latin typeface="宋体" panose="02010600030101010101" pitchFamily="2" charset="-122"/>
                <a:cs typeface="宋体" panose="02010600030101010101" pitchFamily="2" charset="-122"/>
              </a:rPr>
              <a:t>取</a:t>
            </a:r>
            <a:r>
              <a:rPr lang="zh-CN" altLang="en-US" sz="2800" baseline="0" dirty="0" smtClean="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800" baseline="0" dirty="0" smtClean="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800" dirty="0" smtClean="0">
                <a:latin typeface="宋体" panose="02010600030101010101" pitchFamily="2" charset="-122"/>
                <a:cs typeface="宋体" panose="02010600030101010101" pitchFamily="2" charset="-122"/>
              </a:rPr>
              <a:t>2.</a:t>
            </a:r>
            <a:r>
              <a:rPr lang="zh-CN" altLang="en-US" sz="2800" dirty="0" smtClean="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800" dirty="0" smtClean="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800" dirty="0" smtClean="0">
                <a:latin typeface="宋体" panose="02010600030101010101" pitchFamily="2" charset="-122"/>
                <a:cs typeface="宋体" panose="02010600030101010101" pitchFamily="2" charset="-122"/>
              </a:rPr>
              <a:t>3.</a:t>
            </a:r>
            <a:r>
              <a:rPr lang="zh-CN" altLang="en-US" sz="2800" dirty="0" smtClean="0">
                <a:solidFill>
                  <a:srgbClr val="000000"/>
                </a:solidFill>
              </a:rPr>
              <a:t>如果计算的区域大小</a:t>
            </a:r>
            <a:r>
              <a:rPr lang="en-US" altLang="zh-CN" sz="2800" dirty="0" smtClean="0">
                <a:solidFill>
                  <a:srgbClr val="000000"/>
                </a:solidFill>
              </a:rPr>
              <a:t>1x1, </a:t>
            </a:r>
            <a:r>
              <a:rPr lang="zh-CN" altLang="en-US" sz="2800" dirty="0" smtClean="0">
                <a:solidFill>
                  <a:srgbClr val="000000"/>
                </a:solidFill>
              </a:rPr>
              <a:t>则直接使用原始贴图。 原则就是  这个区域在第几层</a:t>
            </a:r>
            <a:r>
              <a:rPr lang="en-US" altLang="zh-CN" sz="2800" dirty="0" err="1" smtClean="0">
                <a:solidFill>
                  <a:srgbClr val="000000"/>
                </a:solidFill>
              </a:rPr>
              <a:t>mipmap</a:t>
            </a:r>
            <a:r>
              <a:rPr lang="zh-CN" altLang="en-US" sz="2800" dirty="0" smtClean="0">
                <a:solidFill>
                  <a:srgbClr val="000000"/>
                </a:solidFill>
              </a:rPr>
              <a:t>可以变成一个像素的大小，那么就用那一层。查询关系就是 </a:t>
            </a:r>
            <a:r>
              <a:rPr lang="en-US" altLang="zh-CN" sz="2800" dirty="0" smtClean="0">
                <a:solidFill>
                  <a:srgbClr val="000000"/>
                </a:solidFill>
              </a:rPr>
              <a:t>D = log2L,</a:t>
            </a:r>
            <a:r>
              <a:rPr lang="en-US" altLang="zh-CN" sz="2800" baseline="0" dirty="0" smtClean="0">
                <a:solidFill>
                  <a:srgbClr val="000000"/>
                </a:solidFill>
              </a:rPr>
              <a:t> </a:t>
            </a:r>
            <a:r>
              <a:rPr lang="zh-CN" altLang="en-US" sz="2800" baseline="0" dirty="0" smtClean="0">
                <a:solidFill>
                  <a:srgbClr val="000000"/>
                </a:solidFill>
              </a:rPr>
              <a:t>如上图， </a:t>
            </a:r>
            <a:r>
              <a:rPr lang="en-US" altLang="zh-CN" sz="2800" baseline="0" dirty="0" smtClean="0">
                <a:solidFill>
                  <a:srgbClr val="000000"/>
                </a:solidFill>
              </a:rPr>
              <a:t>D</a:t>
            </a:r>
            <a:r>
              <a:rPr lang="zh-CN" altLang="en-US" sz="2800" baseline="0" dirty="0" smtClean="0">
                <a:solidFill>
                  <a:srgbClr val="000000"/>
                </a:solidFill>
              </a:rPr>
              <a:t>是 </a:t>
            </a:r>
            <a:r>
              <a:rPr lang="en-US" altLang="zh-CN" sz="2800" baseline="0" dirty="0" err="1" smtClean="0">
                <a:solidFill>
                  <a:srgbClr val="000000"/>
                </a:solidFill>
              </a:rPr>
              <a:t>mipmap</a:t>
            </a:r>
            <a:r>
              <a:rPr lang="en-US" altLang="zh-CN" sz="2800" baseline="0" dirty="0" smtClean="0">
                <a:solidFill>
                  <a:srgbClr val="000000"/>
                </a:solidFill>
              </a:rPr>
              <a:t> level</a:t>
            </a:r>
            <a:r>
              <a:rPr lang="zh-CN" altLang="en-US" sz="2800" baseline="0" dirty="0" smtClean="0">
                <a:solidFill>
                  <a:srgbClr val="000000"/>
                </a:solidFill>
              </a:rPr>
              <a:t>。</a:t>
            </a:r>
            <a:endParaRPr lang="en-US" altLang="zh-CN" sz="2800" baseline="0" dirty="0" smtClean="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800" baseline="0" dirty="0" smtClean="0">
                <a:solidFill>
                  <a:srgbClr val="000000"/>
                </a:solidFill>
              </a:rPr>
              <a:t>4.</a:t>
            </a:r>
            <a:r>
              <a:rPr lang="zh-CN" altLang="en-US" sz="2800" baseline="0" dirty="0" smtClean="0">
                <a:solidFill>
                  <a:srgbClr val="000000"/>
                </a:solidFill>
              </a:rPr>
              <a:t>不同等级的 </a:t>
            </a:r>
            <a:r>
              <a:rPr lang="en-US" altLang="zh-CN" sz="2800" baseline="0" dirty="0" err="1" smtClean="0">
                <a:solidFill>
                  <a:srgbClr val="000000"/>
                </a:solidFill>
              </a:rPr>
              <a:t>mipmap</a:t>
            </a:r>
            <a:r>
              <a:rPr lang="en-US" altLang="zh-CN" sz="2800" baseline="0" dirty="0" smtClean="0">
                <a:solidFill>
                  <a:srgbClr val="000000"/>
                </a:solidFill>
              </a:rPr>
              <a:t> </a:t>
            </a:r>
            <a:r>
              <a:rPr lang="zh-CN" altLang="en-US" sz="2800" baseline="0" dirty="0" smtClean="0">
                <a:solidFill>
                  <a:srgbClr val="000000"/>
                </a:solidFill>
              </a:rPr>
              <a:t>之间的像素过渡，会选取临近的两层</a:t>
            </a:r>
            <a:r>
              <a:rPr lang="en-US" altLang="zh-CN" sz="2800" baseline="0" dirty="0" err="1" smtClean="0">
                <a:solidFill>
                  <a:srgbClr val="000000"/>
                </a:solidFill>
              </a:rPr>
              <a:t>mipmap</a:t>
            </a:r>
            <a:r>
              <a:rPr lang="en-US" altLang="zh-CN" sz="2800" baseline="0" dirty="0" smtClean="0">
                <a:solidFill>
                  <a:srgbClr val="000000"/>
                </a:solidFill>
              </a:rPr>
              <a:t> level, </a:t>
            </a:r>
            <a:r>
              <a:rPr lang="zh-CN" altLang="en-US" sz="2800" baseline="0" dirty="0" smtClean="0">
                <a:solidFill>
                  <a:srgbClr val="000000"/>
                </a:solidFill>
              </a:rPr>
              <a:t>在两层内部 各自做双线性插值</a:t>
            </a:r>
            <a:r>
              <a:rPr lang="zh-CN" altLang="en-US" sz="2800" dirty="0" smtClean="0">
                <a:solidFill>
                  <a:srgbClr val="000000"/>
                </a:solidFill>
              </a:rPr>
              <a:t>， 将层与层之间的结果再做一次插值，得到过渡的</a:t>
            </a:r>
            <a:r>
              <a:rPr lang="en-US" altLang="zh-CN" sz="2800" dirty="0" err="1" smtClean="0">
                <a:solidFill>
                  <a:srgbClr val="000000"/>
                </a:solidFill>
              </a:rPr>
              <a:t>mipmap</a:t>
            </a:r>
            <a:r>
              <a:rPr lang="en-US" altLang="zh-CN" sz="2800" dirty="0" smtClean="0">
                <a:solidFill>
                  <a:srgbClr val="000000"/>
                </a:solidFill>
              </a:rPr>
              <a:t> </a:t>
            </a:r>
            <a:r>
              <a:rPr lang="zh-CN" altLang="en-US" sz="2800" dirty="0" smtClean="0">
                <a:solidFill>
                  <a:srgbClr val="000000"/>
                </a:solidFill>
              </a:rPr>
              <a:t>结果。</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1754173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Mipmap</a:t>
            </a:r>
            <a:r>
              <a:rPr lang="en-US" altLang="zh-CN" dirty="0" smtClean="0"/>
              <a:t> </a:t>
            </a:r>
            <a:r>
              <a:rPr lang="zh-CN" altLang="en-US" dirty="0" smtClean="0"/>
              <a:t>采样结果， 不同</a:t>
            </a:r>
            <a:r>
              <a:rPr lang="en-US" altLang="zh-CN" dirty="0" err="1" smtClean="0"/>
              <a:t>mipmap</a:t>
            </a:r>
            <a:r>
              <a:rPr lang="zh-CN" altLang="en-US" dirty="0" smtClean="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为什么是三角形，不是四边形。</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注意一下 </a:t>
            </a:r>
            <a:r>
              <a:rPr lang="en-US" altLang="zh-CN" sz="2800" dirty="0" smtClean="0">
                <a:latin typeface="宋体" panose="02010600030101010101" pitchFamily="2" charset="-122"/>
                <a:cs typeface="宋体" panose="02010600030101010101" pitchFamily="2" charset="-122"/>
              </a:rPr>
              <a:t>Vertex</a:t>
            </a:r>
            <a:r>
              <a:rPr lang="zh-CN" altLang="en-US" sz="2800" dirty="0" smtClean="0">
                <a:latin typeface="宋体" panose="02010600030101010101" pitchFamily="2" charset="-122"/>
                <a:cs typeface="宋体" panose="02010600030101010101" pitchFamily="2" charset="-122"/>
              </a:rPr>
              <a:t>和 </a:t>
            </a:r>
            <a:r>
              <a:rPr lang="en-US" altLang="zh-CN" sz="2800" dirty="0" smtClean="0">
                <a:latin typeface="宋体" panose="02010600030101010101" pitchFamily="2" charset="-122"/>
                <a:cs typeface="宋体" panose="02010600030101010101" pitchFamily="2" charset="-122"/>
              </a:rPr>
              <a:t>Point</a:t>
            </a:r>
            <a:r>
              <a:rPr lang="zh-CN" altLang="en-US" sz="2800" dirty="0" smtClean="0">
                <a:latin typeface="宋体" panose="02010600030101010101" pitchFamily="2" charset="-122"/>
                <a:cs typeface="宋体" panose="02010600030101010101" pitchFamily="2" charset="-122"/>
              </a:rPr>
              <a:t>的区别。</a:t>
            </a:r>
            <a:endParaRPr lang="en-US" altLang="zh-CN" sz="2800" dirty="0" smtClean="0">
              <a:latin typeface="宋体" panose="02010600030101010101" pitchFamily="2" charset="-122"/>
              <a:cs typeface="宋体" panose="02010600030101010101" pitchFamily="2" charset="-122"/>
            </a:endParaRPr>
          </a:p>
          <a:p>
            <a:r>
              <a:rPr lang="zh-CN" altLang="en-US" sz="2800" dirty="0" smtClean="0">
                <a:solidFill>
                  <a:srgbClr val="000000"/>
                </a:solidFill>
              </a:rPr>
              <a:t>笛卡尔坐标系</a:t>
            </a:r>
            <a:r>
              <a:rPr lang="en-US" altLang="zh-CN" sz="2800" dirty="0" smtClean="0">
                <a:solidFill>
                  <a:srgbClr val="000000"/>
                </a:solidFill>
              </a:rPr>
              <a:t>:</a:t>
            </a:r>
            <a:r>
              <a:rPr lang="en-US" altLang="zh-CN" sz="2800" baseline="0" dirty="0" smtClean="0">
                <a:solidFill>
                  <a:srgbClr val="000000"/>
                </a:solidFill>
              </a:rPr>
              <a:t> </a:t>
            </a:r>
            <a:r>
              <a:rPr lang="zh-CN" altLang="en-US" sz="2800" baseline="0" dirty="0" smtClean="0">
                <a:solidFill>
                  <a:srgbClr val="000000"/>
                </a:solidFill>
              </a:rPr>
              <a:t>三个相互垂直的轴，各个轴的分量</a:t>
            </a:r>
            <a:endParaRPr lang="en-US" altLang="zh-CN" sz="2800" baseline="0" dirty="0" smtClean="0">
              <a:solidFill>
                <a:srgbClr val="000000"/>
              </a:solidFill>
            </a:endParaRPr>
          </a:p>
          <a:p>
            <a:r>
              <a:rPr lang="zh-CN" altLang="en-US" sz="2800" baseline="0" dirty="0" smtClean="0">
                <a:solidFill>
                  <a:srgbClr val="000000"/>
                </a:solidFill>
              </a:rPr>
              <a:t>圆柱坐标系：垂直高度轴</a:t>
            </a:r>
            <a:r>
              <a:rPr lang="en-US" altLang="zh-CN" sz="2800" baseline="0" dirty="0" smtClean="0">
                <a:solidFill>
                  <a:srgbClr val="000000"/>
                </a:solidFill>
              </a:rPr>
              <a:t>h, </a:t>
            </a:r>
            <a:r>
              <a:rPr lang="zh-CN" altLang="en-US" sz="2800" baseline="0" dirty="0" smtClean="0">
                <a:solidFill>
                  <a:srgbClr val="000000"/>
                </a:solidFill>
              </a:rPr>
              <a:t>从垂直轴发射出来的辐射轴</a:t>
            </a:r>
            <a:r>
              <a:rPr lang="en-US" altLang="zh-CN" sz="2800" baseline="0" dirty="0" smtClean="0">
                <a:solidFill>
                  <a:srgbClr val="000000"/>
                </a:solidFill>
              </a:rPr>
              <a:t>r</a:t>
            </a:r>
            <a:r>
              <a:rPr lang="zh-CN" altLang="en-US" sz="2800" baseline="0" dirty="0" smtClean="0">
                <a:solidFill>
                  <a:srgbClr val="000000"/>
                </a:solidFill>
              </a:rPr>
              <a:t>、和</a:t>
            </a:r>
            <a:r>
              <a:rPr lang="en-US" altLang="zh-CN" sz="2800" baseline="0" dirty="0" smtClean="0">
                <a:solidFill>
                  <a:srgbClr val="000000"/>
                </a:solidFill>
              </a:rPr>
              <a:t>yaw</a:t>
            </a:r>
            <a:r>
              <a:rPr lang="zh-CN" altLang="en-US" sz="2800" baseline="0" dirty="0" smtClean="0">
                <a:solidFill>
                  <a:srgbClr val="000000"/>
                </a:solidFill>
              </a:rPr>
              <a:t>角度 </a:t>
            </a:r>
            <a:r>
              <a:rPr lang="el-GR" altLang="zh-CN" sz="2400" b="0" i="0" kern="1200" dirty="0" smtClean="0">
                <a:solidFill>
                  <a:schemeClr val="tx1"/>
                </a:solidFill>
                <a:effectLst/>
                <a:latin typeface="+mn-lt"/>
                <a:ea typeface="+mn-ea"/>
                <a:cs typeface="+mn-cs"/>
              </a:rPr>
              <a:t>θ</a:t>
            </a:r>
            <a:endParaRPr lang="en-US" altLang="zh-CN" sz="2800" baseline="0" dirty="0" smtClean="0">
              <a:solidFill>
                <a:srgbClr val="000000"/>
              </a:solidFill>
            </a:endParaRPr>
          </a:p>
          <a:p>
            <a:r>
              <a:rPr lang="zh-CN" altLang="en-US" sz="2800" baseline="0" dirty="0" smtClean="0">
                <a:solidFill>
                  <a:srgbClr val="000000"/>
                </a:solidFill>
                <a:latin typeface="宋体" panose="02010600030101010101" pitchFamily="2" charset="-122"/>
                <a:cs typeface="宋体" panose="02010600030101010101" pitchFamily="2" charset="-122"/>
              </a:rPr>
              <a:t>球坐标系：俯仰角</a:t>
            </a:r>
            <a:r>
              <a:rPr lang="en-US" altLang="zh-CN" sz="2800" baseline="0" dirty="0" smtClean="0">
                <a:solidFill>
                  <a:srgbClr val="000000"/>
                </a:solidFill>
                <a:latin typeface="宋体" panose="02010600030101010101" pitchFamily="2" charset="-122"/>
                <a:cs typeface="宋体" panose="02010600030101010101" pitchFamily="2" charset="-122"/>
              </a:rPr>
              <a:t>(Pitch)</a:t>
            </a:r>
            <a:r>
              <a:rPr lang="zh-CN" altLang="en-US" sz="2800" baseline="0" dirty="0" smtClean="0">
                <a:solidFill>
                  <a:srgbClr val="000000"/>
                </a:solidFill>
                <a:latin typeface="宋体" panose="02010600030101010101" pitchFamily="2" charset="-122"/>
                <a:cs typeface="宋体" panose="02010600030101010101" pitchFamily="2" charset="-122"/>
              </a:rPr>
              <a:t>，偏航角</a:t>
            </a:r>
            <a:r>
              <a:rPr lang="en-US" altLang="zh-CN" sz="2800" baseline="0" dirty="0" smtClean="0">
                <a:solidFill>
                  <a:srgbClr val="000000"/>
                </a:solidFill>
                <a:latin typeface="宋体" panose="02010600030101010101" pitchFamily="2" charset="-122"/>
                <a:cs typeface="宋体" panose="02010600030101010101" pitchFamily="2" charset="-122"/>
              </a:rPr>
              <a:t>(Yaw), </a:t>
            </a:r>
            <a:r>
              <a:rPr lang="zh-CN" altLang="en-US" sz="2800" baseline="0" dirty="0" smtClean="0">
                <a:solidFill>
                  <a:srgbClr val="000000"/>
                </a:solidFill>
                <a:latin typeface="宋体" panose="02010600030101010101" pitchFamily="2" charset="-122"/>
                <a:cs typeface="宋体" panose="02010600030101010101" pitchFamily="2" charset="-122"/>
              </a:rPr>
              <a:t>半径长度</a:t>
            </a:r>
            <a:r>
              <a:rPr lang="en-US" altLang="zh-CN" sz="2800" baseline="0" dirty="0" smtClean="0">
                <a:solidFill>
                  <a:srgbClr val="000000"/>
                </a:solidFill>
                <a:latin typeface="宋体" panose="02010600030101010101" pitchFamily="2" charset="-122"/>
                <a:cs typeface="宋体" panose="02010600030101010101" pitchFamily="2" charset="-122"/>
              </a:rPr>
              <a:t>r</a:t>
            </a:r>
          </a:p>
          <a:p>
            <a:endParaRPr lang="en-US" altLang="zh-CN" sz="2800" baseline="0" dirty="0" smtClean="0">
              <a:solidFill>
                <a:srgbClr val="000000"/>
              </a:solidFill>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根据特殊需求选择合适坐标系，比如一个漩涡特效适合用圆柱坐标系来制作。</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纹理还可以理解成一块数据，可以做不同类型的查询，并非完全限制再图像上。</a:t>
            </a:r>
            <a:endParaRPr lang="en-US" altLang="zh-CN" dirty="0" smtClean="0"/>
          </a:p>
          <a:p>
            <a:r>
              <a:rPr lang="zh-CN" altLang="en-US" dirty="0" smtClean="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基矢量表达 向量 </a:t>
            </a:r>
            <a:r>
              <a:rPr lang="en-US" altLang="zh-CN" sz="2800" dirty="0" smtClean="0">
                <a:latin typeface="宋体" panose="02010600030101010101" pitchFamily="2" charset="-122"/>
                <a:cs typeface="宋体" panose="02010600030101010101" pitchFamily="2" charset="-122"/>
              </a:rPr>
              <a:t>(5, 3, -2) = 5i + 3j – 2k</a:t>
            </a:r>
          </a:p>
          <a:p>
            <a:r>
              <a:rPr lang="zh-CN" altLang="en-US" sz="2800" dirty="0" smtClean="0">
                <a:latin typeface="宋体" panose="02010600030101010101" pitchFamily="2" charset="-122"/>
                <a:cs typeface="宋体" panose="02010600030101010101" pitchFamily="2" charset="-122"/>
              </a:rPr>
              <a:t>简单应用举例：计算两球是否相交， 根据给定球心</a:t>
            </a:r>
            <a:r>
              <a:rPr lang="en-US" altLang="zh-CN" sz="2800" dirty="0" smtClean="0">
                <a:latin typeface="宋体" panose="02010600030101010101" pitchFamily="2" charset="-122"/>
                <a:cs typeface="宋体" panose="02010600030101010101" pitchFamily="2" charset="-122"/>
              </a:rPr>
              <a:t>C1, C2 </a:t>
            </a:r>
            <a:r>
              <a:rPr lang="zh-CN" altLang="en-US" sz="2800" dirty="0" smtClean="0">
                <a:latin typeface="宋体" panose="02010600030101010101" pitchFamily="2" charset="-122"/>
                <a:cs typeface="宋体" panose="02010600030101010101" pitchFamily="2" charset="-122"/>
              </a:rPr>
              <a:t>获得矢量</a:t>
            </a:r>
            <a:r>
              <a:rPr lang="en-US" altLang="zh-CN" sz="2800" dirty="0" smtClean="0">
                <a:latin typeface="宋体" panose="02010600030101010101" pitchFamily="2" charset="-122"/>
                <a:cs typeface="宋体" panose="02010600030101010101" pitchFamily="2" charset="-122"/>
              </a:rPr>
              <a:t>d = C2 – C1,  </a:t>
            </a:r>
            <a:r>
              <a:rPr lang="zh-CN" altLang="en-US" sz="2800" dirty="0" smtClean="0">
                <a:latin typeface="宋体" panose="02010600030101010101" pitchFamily="2" charset="-122"/>
                <a:cs typeface="宋体" panose="02010600030101010101" pitchFamily="2" charset="-122"/>
              </a:rPr>
              <a:t>求</a:t>
            </a:r>
            <a:r>
              <a:rPr lang="en-US" altLang="zh-CN" sz="2800" dirty="0" smtClean="0">
                <a:latin typeface="宋体" panose="02010600030101010101" pitchFamily="2" charset="-122"/>
                <a:cs typeface="宋体" panose="02010600030101010101" pitchFamily="2" charset="-122"/>
              </a:rPr>
              <a:t>d</a:t>
            </a:r>
            <a:r>
              <a:rPr lang="zh-CN" altLang="en-US" sz="2800" dirty="0" smtClean="0">
                <a:latin typeface="宋体" panose="02010600030101010101" pitchFamily="2" charset="-122"/>
                <a:cs typeface="宋体" panose="02010600030101010101" pitchFamily="2" charset="-122"/>
              </a:rPr>
              <a:t>的模 </a:t>
            </a:r>
            <a:r>
              <a:rPr lang="en-US" altLang="zh-CN" sz="2800" dirty="0" smtClean="0">
                <a:latin typeface="宋体" panose="02010600030101010101" pitchFamily="2" charset="-122"/>
                <a:cs typeface="宋体" panose="02010600030101010101" pitchFamily="2" charset="-122"/>
              </a:rPr>
              <a:t>d=|d| </a:t>
            </a:r>
            <a:r>
              <a:rPr lang="zh-CN" altLang="en-US" sz="2800" dirty="0" smtClean="0">
                <a:latin typeface="宋体" panose="02010600030101010101" pitchFamily="2" charset="-122"/>
                <a:cs typeface="宋体" panose="02010600030101010101" pitchFamily="2" charset="-122"/>
              </a:rPr>
              <a:t>跟 两半径之和比较</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法矢量：根据一个点和一个法矢量 可以定义一个平面</a:t>
            </a:r>
            <a:r>
              <a:rPr lang="en-US" altLang="zh-CN" sz="2800" dirty="0" smtClean="0">
                <a:latin typeface="宋体" panose="02010600030101010101" pitchFamily="2" charset="-122"/>
                <a:cs typeface="宋体" panose="02010600030101010101" pitchFamily="2" charset="-122"/>
              </a:rPr>
              <a:t>(plane)</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181738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点积：比如当我们想知道某个敌人是在玩家的前面还是后面的时候， 可以减法 求得 玩家位置</a:t>
            </a:r>
            <a:r>
              <a:rPr lang="en-US" altLang="zh-CN" dirty="0" smtClean="0"/>
              <a:t>P</a:t>
            </a:r>
            <a:r>
              <a:rPr lang="zh-CN" altLang="en-US" dirty="0" smtClean="0"/>
              <a:t>到敌人位置</a:t>
            </a:r>
            <a:r>
              <a:rPr lang="en-US" altLang="zh-CN" dirty="0" smtClean="0"/>
              <a:t>E</a:t>
            </a:r>
            <a:r>
              <a:rPr lang="zh-CN" altLang="en-US" dirty="0" smtClean="0"/>
              <a:t>的矢量， </a:t>
            </a:r>
            <a:r>
              <a:rPr lang="en-US" altLang="zh-CN" b="1" dirty="0" smtClean="0"/>
              <a:t>v = </a:t>
            </a:r>
            <a:r>
              <a:rPr lang="en-US" altLang="zh-CN" b="0" dirty="0" smtClean="0"/>
              <a:t>E-p</a:t>
            </a:r>
            <a:r>
              <a:rPr lang="zh-CN" altLang="en-US" b="0" dirty="0" smtClean="0"/>
              <a:t>， 再根据玩家面朝的方向矢量</a:t>
            </a:r>
            <a:r>
              <a:rPr lang="en-US" altLang="zh-CN" b="1" dirty="0" smtClean="0"/>
              <a:t>f</a:t>
            </a:r>
            <a:r>
              <a:rPr lang="en-US" altLang="zh-CN" b="0" dirty="0" smtClean="0"/>
              <a:t>, </a:t>
            </a:r>
            <a:r>
              <a:rPr lang="en-US" altLang="zh-CN" b="0" baseline="0" dirty="0" smtClean="0"/>
              <a:t> </a:t>
            </a:r>
            <a:r>
              <a:rPr lang="zh-CN" altLang="en-US" b="0" baseline="0" dirty="0" smtClean="0"/>
              <a:t>则 点积为正，敌人在玩家前面，点积为负，敌人在玩家后面</a:t>
            </a:r>
            <a:endParaRPr lang="en-US" altLang="zh-CN" b="0" baseline="0" dirty="0" smtClean="0"/>
          </a:p>
          <a:p>
            <a:r>
              <a:rPr lang="zh-CN" altLang="en-US" b="0" baseline="0" dirty="0" smtClean="0"/>
              <a:t>叉积：常见于依据角色正方向和 世界空间向上矢量，根据叉积求转向； 物理学中可以计算力矩，叉积方向为力矩方向。 已知三个点</a:t>
            </a:r>
            <a:r>
              <a:rPr lang="en-US" altLang="zh-CN" b="0" baseline="0" dirty="0" smtClean="0"/>
              <a:t>p1, p2, p3</a:t>
            </a:r>
            <a:r>
              <a:rPr lang="zh-CN" altLang="en-US" b="0" baseline="0" dirty="0" smtClean="0"/>
              <a:t> 求法向量 </a:t>
            </a:r>
            <a:r>
              <a:rPr lang="en-US" altLang="zh-CN" b="1" baseline="0" dirty="0" smtClean="0"/>
              <a:t>n = </a:t>
            </a:r>
            <a:r>
              <a:rPr lang="en-US" altLang="zh-CN" b="0" baseline="0" dirty="0" smtClean="0"/>
              <a:t>normalize[ (p2-p1) x (p3 – p1)]</a:t>
            </a:r>
          </a:p>
          <a:p>
            <a:r>
              <a:rPr lang="en-US" b="1" dirty="0" smtClean="0"/>
              <a:t>  </a:t>
            </a:r>
            <a:endParaRPr lang="en-US" b="1"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单位矩阵：乘以任何其他矩阵，结果和原来一样的矩阵。</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逆矩阵：一个矩阵乘以逆矩阵为单位矩阵。   矩阵</a:t>
            </a:r>
            <a:r>
              <a:rPr lang="en-US" altLang="zh-CN" sz="2800" dirty="0" smtClean="0">
                <a:latin typeface="宋体" panose="02010600030101010101" pitchFamily="2" charset="-122"/>
                <a:cs typeface="宋体" panose="02010600030101010101" pitchFamily="2" charset="-122"/>
              </a:rPr>
              <a:t>A</a:t>
            </a:r>
            <a:r>
              <a:rPr lang="zh-CN" altLang="en-US" sz="2800" dirty="0" smtClean="0">
                <a:latin typeface="宋体" panose="02010600030101010101" pitchFamily="2" charset="-122"/>
                <a:cs typeface="宋体" panose="02010600030101010101" pitchFamily="2" charset="-122"/>
              </a:rPr>
              <a:t>将物体绕</a:t>
            </a:r>
            <a:r>
              <a:rPr lang="en-US" altLang="zh-CN" sz="2800" dirty="0" smtClean="0">
                <a:latin typeface="宋体" panose="02010600030101010101" pitchFamily="2" charset="-122"/>
                <a:cs typeface="宋体" panose="02010600030101010101" pitchFamily="2" charset="-122"/>
              </a:rPr>
              <a:t>z</a:t>
            </a:r>
            <a:r>
              <a:rPr lang="zh-CN" altLang="en-US" sz="2800" dirty="0" smtClean="0">
                <a:latin typeface="宋体" panose="02010600030101010101" pitchFamily="2" charset="-122"/>
                <a:cs typeface="宋体" panose="02010600030101010101" pitchFamily="2" charset="-122"/>
              </a:rPr>
              <a:t>轴旋转</a:t>
            </a:r>
            <a:r>
              <a:rPr lang="en-US" altLang="zh-CN" sz="2800" dirty="0" smtClean="0">
                <a:latin typeface="宋体" panose="02010600030101010101" pitchFamily="2" charset="-122"/>
                <a:cs typeface="宋体" panose="02010600030101010101" pitchFamily="2" charset="-122"/>
              </a:rPr>
              <a:t>30</a:t>
            </a:r>
            <a:r>
              <a:rPr lang="zh-CN" altLang="en-US" sz="2800" dirty="0" smtClean="0">
                <a:latin typeface="宋体" panose="02010600030101010101" pitchFamily="2" charset="-122"/>
                <a:cs typeface="宋体" panose="02010600030101010101" pitchFamily="2" charset="-122"/>
              </a:rPr>
              <a:t>度， 则</a:t>
            </a:r>
            <a:r>
              <a:rPr lang="en-US" altLang="zh-CN" sz="2800" dirty="0" smtClean="0">
                <a:latin typeface="宋体" panose="02010600030101010101" pitchFamily="2" charset="-122"/>
                <a:cs typeface="宋体" panose="02010600030101010101" pitchFamily="2" charset="-122"/>
              </a:rPr>
              <a:t>A</a:t>
            </a:r>
            <a:r>
              <a:rPr lang="zh-CN" altLang="en-US" sz="2800" dirty="0" smtClean="0">
                <a:latin typeface="宋体" panose="02010600030101010101" pitchFamily="2" charset="-122"/>
                <a:cs typeface="宋体" panose="02010600030101010101" pitchFamily="2" charset="-122"/>
              </a:rPr>
              <a:t>的逆会绕</a:t>
            </a:r>
            <a:r>
              <a:rPr lang="en-US" altLang="zh-CN" sz="2800" dirty="0" smtClean="0">
                <a:latin typeface="宋体" panose="02010600030101010101" pitchFamily="2" charset="-122"/>
                <a:cs typeface="宋体" panose="02010600030101010101" pitchFamily="2" charset="-122"/>
              </a:rPr>
              <a:t>z</a:t>
            </a:r>
            <a:r>
              <a:rPr lang="zh-CN" altLang="en-US" sz="2800" dirty="0" smtClean="0">
                <a:latin typeface="宋体" panose="02010600030101010101" pitchFamily="2" charset="-122"/>
                <a:cs typeface="宋体" panose="02010600030101010101" pitchFamily="2" charset="-122"/>
              </a:rPr>
              <a:t>轴旋转</a:t>
            </a:r>
            <a:r>
              <a:rPr lang="en-US" altLang="zh-CN" sz="2800" dirty="0" smtClean="0">
                <a:latin typeface="宋体" panose="02010600030101010101" pitchFamily="2" charset="-122"/>
                <a:cs typeface="宋体" panose="02010600030101010101" pitchFamily="2" charset="-122"/>
              </a:rPr>
              <a:t>-30</a:t>
            </a:r>
            <a:r>
              <a:rPr lang="zh-CN" altLang="en-US" sz="2800" dirty="0" smtClean="0">
                <a:latin typeface="宋体" panose="02010600030101010101" pitchFamily="2" charset="-122"/>
                <a:cs typeface="宋体" panose="02010600030101010101" pitchFamily="2" charset="-122"/>
              </a:rPr>
              <a:t>度。 右图 </a:t>
            </a:r>
            <a:r>
              <a:rPr lang="en-US" altLang="zh-CN" sz="2800" dirty="0" smtClean="0">
                <a:latin typeface="宋体" panose="02010600030101010101" pitchFamily="2" charset="-122"/>
                <a:cs typeface="宋体" panose="02010600030101010101" pitchFamily="2" charset="-122"/>
              </a:rPr>
              <a:t>AB= BA=E</a:t>
            </a:r>
            <a:r>
              <a:rPr lang="zh-CN" altLang="en-US" sz="2800" dirty="0" smtClean="0">
                <a:latin typeface="宋体" panose="02010600030101010101" pitchFamily="2" charset="-122"/>
                <a:cs typeface="宋体" panose="02010600030101010101" pitchFamily="2" charset="-122"/>
              </a:rPr>
              <a:t>，</a:t>
            </a:r>
            <a:r>
              <a:rPr lang="en-US" altLang="zh-CN" sz="2800" dirty="0" smtClean="0">
                <a:latin typeface="宋体" panose="02010600030101010101" pitchFamily="2" charset="-122"/>
                <a:cs typeface="宋体" panose="02010600030101010101" pitchFamily="2" charset="-122"/>
              </a:rPr>
              <a:t>E</a:t>
            </a:r>
            <a:r>
              <a:rPr lang="zh-CN" altLang="en-US" sz="2800" dirty="0" smtClean="0">
                <a:latin typeface="宋体" panose="02010600030101010101" pitchFamily="2" charset="-122"/>
                <a:cs typeface="宋体" panose="02010600030101010101" pitchFamily="2" charset="-122"/>
              </a:rPr>
              <a:t>为单位矩阵， 则 </a:t>
            </a:r>
            <a:r>
              <a:rPr lang="en-US" altLang="zh-CN" sz="2800" dirty="0" smtClean="0">
                <a:latin typeface="宋体" panose="02010600030101010101" pitchFamily="2" charset="-122"/>
                <a:cs typeface="宋体" panose="02010600030101010101" pitchFamily="2" charset="-122"/>
              </a:rPr>
              <a:t>B</a:t>
            </a:r>
            <a:r>
              <a:rPr lang="zh-CN" altLang="en-US" sz="2800" dirty="0" smtClean="0">
                <a:latin typeface="宋体" panose="02010600030101010101" pitchFamily="2" charset="-122"/>
                <a:cs typeface="宋体" panose="02010600030101010101" pitchFamily="2" charset="-122"/>
              </a:rPr>
              <a:t>为 </a:t>
            </a:r>
            <a:r>
              <a:rPr lang="en-US" altLang="zh-CN" sz="2800" dirty="0" smtClean="0">
                <a:latin typeface="宋体" panose="02010600030101010101" pitchFamily="2" charset="-122"/>
                <a:cs typeface="宋体" panose="02010600030101010101" pitchFamily="2" charset="-122"/>
              </a:rPr>
              <a:t>A</a:t>
            </a:r>
            <a:r>
              <a:rPr lang="zh-CN" altLang="en-US" sz="2800" dirty="0" smtClean="0">
                <a:latin typeface="宋体" panose="02010600030101010101" pitchFamily="2" charset="-122"/>
                <a:cs typeface="宋体" panose="02010600030101010101" pitchFamily="2" charset="-122"/>
              </a:rPr>
              <a:t>的逆矩阵。</a:t>
            </a:r>
            <a:endParaRPr lang="en-US" altLang="zh-CN" sz="2800" dirty="0" smtClean="0">
              <a:latin typeface="宋体" panose="02010600030101010101" pitchFamily="2" charset="-122"/>
              <a:cs typeface="宋体" panose="02010600030101010101" pitchFamily="2" charset="-122"/>
            </a:endParaRPr>
          </a:p>
          <a:p>
            <a:r>
              <a:rPr lang="zh-CN" altLang="en-US" sz="2800" dirty="0" smtClean="0">
                <a:latin typeface="宋体" panose="02010600030101010101" pitchFamily="2" charset="-122"/>
                <a:cs typeface="宋体" panose="02010600030101010101" pitchFamily="2" charset="-122"/>
              </a:rPr>
              <a:t>转置：按原矩阵进行行列互换</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33090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smtClean="0">
                <a:latin typeface="宋体" panose="02010600030101010101" pitchFamily="2" charset="-122"/>
                <a:cs typeface="宋体" panose="02010600030101010101" pitchFamily="2" charset="-122"/>
              </a:rPr>
              <a:t>注意变换矩阵在矩阵乘法中的书写次序， 因为其内部维数必须相等，因为 </a:t>
            </a:r>
            <a:r>
              <a:rPr lang="en-US" altLang="zh-CN" sz="2800" dirty="0" smtClean="0">
                <a:latin typeface="宋体" panose="02010600030101010101" pitchFamily="2" charset="-122"/>
                <a:cs typeface="宋体" panose="02010600030101010101" pitchFamily="2" charset="-122"/>
              </a:rPr>
              <a:t>1</a:t>
            </a:r>
            <a:r>
              <a:rPr lang="zh-CN" altLang="en-US" sz="2800" dirty="0" smtClean="0">
                <a:latin typeface="宋体" panose="02010600030101010101" pitchFamily="2" charset="-122"/>
                <a:cs typeface="宋体" panose="02010600030101010101" pitchFamily="2" charset="-122"/>
              </a:rPr>
              <a:t>* </a:t>
            </a:r>
            <a:r>
              <a:rPr lang="en-US" altLang="zh-CN" sz="2800" dirty="0" smtClean="0">
                <a:latin typeface="宋体" panose="02010600030101010101" pitchFamily="2" charset="-122"/>
                <a:cs typeface="宋体" panose="02010600030101010101" pitchFamily="2" charset="-122"/>
              </a:rPr>
              <a:t>n</a:t>
            </a:r>
            <a:r>
              <a:rPr lang="zh-CN" altLang="en-US" sz="2800" dirty="0" smtClean="0">
                <a:latin typeface="宋体" panose="02010600030101010101" pitchFamily="2" charset="-122"/>
                <a:cs typeface="宋体" panose="02010600030101010101" pitchFamily="2" charset="-122"/>
              </a:rPr>
              <a:t>行向量城西 </a:t>
            </a:r>
            <a:r>
              <a:rPr lang="en-US" altLang="zh-CN" sz="2800" dirty="0" smtClean="0">
                <a:latin typeface="宋体" panose="02010600030101010101" pitchFamily="2" charset="-122"/>
                <a:cs typeface="宋体" panose="02010600030101010101" pitchFamily="2" charset="-122"/>
              </a:rPr>
              <a:t>n*</a:t>
            </a:r>
            <a:r>
              <a:rPr lang="en-US" altLang="zh-CN" sz="2800" baseline="0" dirty="0" smtClean="0">
                <a:latin typeface="宋体" panose="02010600030101010101" pitchFamily="2" charset="-122"/>
                <a:cs typeface="宋体" panose="02010600030101010101" pitchFamily="2" charset="-122"/>
              </a:rPr>
              <a:t> n </a:t>
            </a:r>
            <a:r>
              <a:rPr lang="zh-CN" altLang="en-US" sz="2800" baseline="0" dirty="0" smtClean="0">
                <a:latin typeface="宋体" panose="02010600030101010101" pitchFamily="2" charset="-122"/>
                <a:cs typeface="宋体" panose="02010600030101010101" pitchFamily="2" charset="-122"/>
              </a:rPr>
              <a:t>变换矩阵， 变换矩阵在 行向量右侧；</a:t>
            </a:r>
            <a:endParaRPr lang="en-US" altLang="zh-CN" sz="2800" baseline="0" dirty="0" smtClean="0">
              <a:latin typeface="宋体" panose="02010600030101010101" pitchFamily="2" charset="-122"/>
              <a:cs typeface="宋体" panose="02010600030101010101" pitchFamily="2" charset="-122"/>
            </a:endParaRPr>
          </a:p>
          <a:p>
            <a:r>
              <a:rPr lang="zh-CN" altLang="en-US" sz="2800" baseline="0" dirty="0" smtClean="0">
                <a:latin typeface="宋体" panose="02010600030101010101" pitchFamily="2" charset="-122"/>
                <a:cs typeface="宋体" panose="02010600030101010101" pitchFamily="2" charset="-122"/>
              </a:rPr>
              <a:t>将 </a:t>
            </a:r>
            <a:r>
              <a:rPr lang="en-US" altLang="zh-CN" sz="2800" baseline="0" dirty="0" smtClean="0">
                <a:latin typeface="宋体" panose="02010600030101010101" pitchFamily="2" charset="-122"/>
                <a:cs typeface="宋体" panose="02010600030101010101" pitchFamily="2" charset="-122"/>
              </a:rPr>
              <a:t>n *n</a:t>
            </a:r>
            <a:r>
              <a:rPr lang="zh-CN" altLang="en-US" sz="2800" baseline="0" dirty="0" smtClean="0">
                <a:latin typeface="宋体" panose="02010600030101010101" pitchFamily="2" charset="-122"/>
                <a:cs typeface="宋体" panose="02010600030101010101" pitchFamily="2" charset="-122"/>
              </a:rPr>
              <a:t>变换矩阵 作用 </a:t>
            </a:r>
            <a:r>
              <a:rPr lang="en-US" altLang="zh-CN" sz="2800" baseline="0" dirty="0" smtClean="0">
                <a:latin typeface="宋体" panose="02010600030101010101" pitchFamily="2" charset="-122"/>
                <a:cs typeface="宋体" panose="02010600030101010101" pitchFamily="2" charset="-122"/>
              </a:rPr>
              <a:t>n*1 </a:t>
            </a:r>
            <a:r>
              <a:rPr lang="zh-CN" altLang="en-US" sz="2800" baseline="0" dirty="0" smtClean="0">
                <a:latin typeface="宋体" panose="02010600030101010101" pitchFamily="2" charset="-122"/>
                <a:cs typeface="宋体" panose="02010600030101010101" pitchFamily="2" charset="-122"/>
              </a:rPr>
              <a:t>列向量，变换矩阵在列向量左侧。</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383384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07405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blog.csdn.net/baidu_38621657/article/details/88540385" TargetMode="External"/><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opengl-cn.github.io/01%20Getting%20started/09%20Camera/"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hyperlink" Target="https://www.3dgep.com/understanding-the-view-matrix/"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songho.ca/opengl/gl_projectionmatrix.html" TargetMode="External"/><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Thw0S8MR7w"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en.wikipedia.org/wiki/B%C3%A9zier_curve" TargetMode="External"/><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hyperlink" Target="https://en.wikipedia.org/wiki/B%C3%A9zier_surface" TargetMode="External"/><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zhuanlan.zhihu.com/p/1035460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宋体" panose="02010600030101010101" pitchFamily="2" charset="-122"/>
              </a:rPr>
              <a:t>刘</a:t>
            </a:r>
            <a:r>
              <a:rPr lang="zh-CN" altLang="en-US" sz="8000" dirty="0" smtClean="0">
                <a:solidFill>
                  <a:srgbClr val="FFFFFF"/>
                </a:solidFill>
                <a:latin typeface="宋体" panose="02010600030101010101" pitchFamily="2" charset="-122"/>
              </a:rPr>
              <a:t>军 </a:t>
            </a:r>
            <a:r>
              <a:rPr lang="en-US" altLang="zh-CN" sz="8000" dirty="0" smtClean="0">
                <a:solidFill>
                  <a:srgbClr val="FFFFFF"/>
                </a:solidFill>
                <a:latin typeface="宋体" panose="02010600030101010101" pitchFamily="2" charset="-122"/>
              </a:rPr>
              <a:t>liujun8@kingsoft.com</a:t>
            </a:r>
            <a:endParaRPr lang="zh-CN" sz="8000" dirty="0">
              <a:solidFill>
                <a:srgbClr val="FFFFFF"/>
              </a:solidFill>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smtClean="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线性变换与表面几何体表示</a:t>
            </a:r>
            <a:endParaRPr lang="zh-CN"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smtClean="0">
                <a:solidFill>
                  <a:srgbClr val="000000"/>
                </a:solidFill>
                <a:latin typeface="宋体" panose="02010600030101010101" pitchFamily="2" charset="-122"/>
              </a:rPr>
              <a:t>变换示例</a:t>
            </a:r>
            <a:endParaRPr lang="zh-CN" sz="5000" cap="all" dirty="0">
              <a:solidFill>
                <a:srgbClr val="000000"/>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smtClean="0">
              <a:solidFill>
                <a:srgbClr val="000000"/>
              </a:solidFill>
              <a:latin typeface="宋体" panose="02010600030101010101" pitchFamily="2" charset="-122"/>
              <a:cs typeface="宋体" panose="02010600030101010101" pitchFamily="2" charset="-122"/>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平移</a:t>
            </a:r>
            <a:endParaRPr lang="zh-CN" sz="4000" dirty="0">
              <a:solidFill>
                <a:srgbClr val="000000">
                  <a:lumMod val="50000"/>
                  <a:lumOff val="50000"/>
                </a:srgbClr>
              </a:solidFill>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199658" y="5300017"/>
            <a:ext cx="6110769" cy="299569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平移矩阵涉及到了矩阵的</a:t>
            </a:r>
            <a:r>
              <a:rPr lang="zh-CN" altLang="en-US" sz="2800" dirty="0" smtClean="0">
                <a:latin typeface="宋体" panose="02010600030101010101" pitchFamily="2" charset="-122"/>
              </a:rPr>
              <a:t>加法，</a:t>
            </a:r>
            <a:r>
              <a:rPr lang="zh-CN" altLang="en-US" sz="2800" dirty="0" smtClean="0">
                <a:latin typeface="宋体" panose="02010600030101010101" pitchFamily="2" charset="-122"/>
              </a:rPr>
              <a:t>实际上的平移不是线性变换。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因此仿射变换就是 线性变换</a:t>
            </a:r>
            <a:r>
              <a:rPr lang="en-US" altLang="zh-CN" sz="2800" dirty="0" smtClean="0">
                <a:latin typeface="宋体" panose="02010600030101010101" pitchFamily="2" charset="-122"/>
              </a:rPr>
              <a:t>+</a:t>
            </a:r>
            <a:r>
              <a:rPr lang="zh-CN" altLang="en-US" sz="2800" dirty="0" smtClean="0">
                <a:latin typeface="宋体" panose="02010600030101010101" pitchFamily="2" charset="-122"/>
              </a:rPr>
              <a:t>平移，为了将平移也写成矩阵形式，需要引入齐次坐标。</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pic>
        <p:nvPicPr>
          <p:cNvPr id="5" name="图片 4"/>
          <p:cNvPicPr>
            <a:picLocks noChangeAspect="1"/>
          </p:cNvPicPr>
          <p:nvPr/>
        </p:nvPicPr>
        <p:blipFill>
          <a:blip r:embed="rId4"/>
          <a:stretch>
            <a:fillRect/>
          </a:stretch>
        </p:blipFill>
        <p:spPr>
          <a:xfrm>
            <a:off x="10929937" y="4161700"/>
            <a:ext cx="3781425" cy="1209675"/>
          </a:xfrm>
          <a:prstGeom prst="rect">
            <a:avLst/>
          </a:prstGeom>
        </p:spPr>
      </p:pic>
      <p:pic>
        <p:nvPicPr>
          <p:cNvPr id="6" name="图片 5"/>
          <p:cNvPicPr>
            <a:picLocks noChangeAspect="1"/>
          </p:cNvPicPr>
          <p:nvPr/>
        </p:nvPicPr>
        <p:blipFill>
          <a:blip r:embed="rId5"/>
          <a:stretch>
            <a:fillRect/>
          </a:stretch>
        </p:blipFill>
        <p:spPr>
          <a:xfrm>
            <a:off x="10739437" y="6043572"/>
            <a:ext cx="8277225" cy="3571875"/>
          </a:xfrm>
          <a:prstGeom prst="rect">
            <a:avLst/>
          </a:prstGeom>
        </p:spPr>
      </p:pic>
    </p:spTree>
    <p:extLst>
      <p:ext uri="{BB962C8B-B14F-4D97-AF65-F5344CB8AC3E}">
        <p14:creationId xmlns:p14="http://schemas.microsoft.com/office/powerpoint/2010/main" val="228023941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齐次坐标</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518090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问题</a:t>
            </a:r>
            <a:r>
              <a:rPr lang="zh-CN" altLang="en-US" sz="2800" dirty="0" smtClean="0">
                <a:latin typeface="宋体" panose="02010600030101010101" pitchFamily="2" charset="-122"/>
              </a:rPr>
              <a:t>：同一平面的两条平行线不能相交，但是在投影空间中，两条平行的轨道在地平线处相交，也就是无限远的一点，那么如何描述该问题？</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解决方案：齐次坐标，用</a:t>
            </a:r>
            <a:r>
              <a:rPr lang="en-US" altLang="zh-CN" sz="2800" dirty="0">
                <a:latin typeface="宋体" panose="02010600030101010101" pitchFamily="2" charset="-122"/>
              </a:rPr>
              <a:t>N+1</a:t>
            </a:r>
            <a:r>
              <a:rPr lang="zh-CN" altLang="en-US" sz="2800" dirty="0">
                <a:latin typeface="宋体" panose="02010600030101010101" pitchFamily="2" charset="-122"/>
              </a:rPr>
              <a:t>个数来表示</a:t>
            </a:r>
            <a:r>
              <a:rPr lang="en-US" altLang="zh-CN" sz="2800" dirty="0">
                <a:latin typeface="宋体" panose="02010600030101010101" pitchFamily="2" charset="-122"/>
              </a:rPr>
              <a:t>N</a:t>
            </a:r>
            <a:r>
              <a:rPr lang="zh-CN" altLang="en-US" sz="2800" dirty="0">
                <a:latin typeface="宋体" panose="02010600030101010101" pitchFamily="2" charset="-122"/>
              </a:rPr>
              <a:t>维坐标的方式</a:t>
            </a:r>
            <a:r>
              <a:rPr lang="zh-CN" altLang="en-US" sz="2800" dirty="0" smtClean="0">
                <a:latin typeface="宋体" panose="02010600030101010101" pitchFamily="2" charset="-122"/>
              </a:rPr>
              <a:t>。我们</a:t>
            </a:r>
            <a:r>
              <a:rPr lang="zh-CN" altLang="en-US" sz="2800" dirty="0">
                <a:latin typeface="宋体" panose="02010600030101010101" pitchFamily="2" charset="-122"/>
              </a:rPr>
              <a:t>在</a:t>
            </a:r>
            <a:r>
              <a:rPr lang="en-US" altLang="zh-CN" sz="2800" dirty="0">
                <a:latin typeface="宋体" panose="02010600030101010101" pitchFamily="2" charset="-122"/>
              </a:rPr>
              <a:t>2d</a:t>
            </a:r>
            <a:r>
              <a:rPr lang="zh-CN" altLang="en-US" sz="2800" dirty="0">
                <a:latin typeface="宋体" panose="02010600030101010101" pitchFamily="2" charset="-122"/>
              </a:rPr>
              <a:t>坐标末尾加上一个</a:t>
            </a:r>
            <a:r>
              <a:rPr lang="en-US" altLang="zh-CN" sz="2800" dirty="0">
                <a:latin typeface="宋体" panose="02010600030101010101" pitchFamily="2" charset="-122"/>
              </a:rPr>
              <a:t>w, </a:t>
            </a:r>
            <a:r>
              <a:rPr lang="zh-CN" altLang="en-US" sz="2800" dirty="0">
                <a:latin typeface="宋体" panose="02010600030101010101" pitchFamily="2" charset="-122"/>
              </a:rPr>
              <a:t>点表示为</a:t>
            </a:r>
            <a:r>
              <a:rPr lang="en-US" altLang="zh-CN" sz="2800" dirty="0">
                <a:latin typeface="宋体" panose="02010600030101010101" pitchFamily="2" charset="-122"/>
              </a:rPr>
              <a:t>(x, y, w)</a:t>
            </a:r>
            <a:r>
              <a:rPr lang="zh-CN" altLang="en-US" sz="2800" dirty="0">
                <a:latin typeface="宋体" panose="02010600030101010101" pitchFamily="2" charset="-122"/>
              </a:rPr>
              <a:t>。</a:t>
            </a:r>
            <a:r>
              <a:rPr lang="en-US" altLang="zh-CN" sz="2800" dirty="0">
                <a:latin typeface="宋体" panose="02010600030101010101" pitchFamily="2" charset="-122"/>
              </a:rPr>
              <a:t>w</a:t>
            </a:r>
            <a:r>
              <a:rPr lang="zh-CN" altLang="en-US" sz="2800" dirty="0">
                <a:latin typeface="宋体" panose="02010600030101010101" pitchFamily="2" charset="-122"/>
              </a:rPr>
              <a:t>用来表示平移的分量，当在无穷远处，</a:t>
            </a:r>
            <a:r>
              <a:rPr lang="en-US" altLang="zh-CN" sz="2800" dirty="0">
                <a:latin typeface="宋体" panose="02010600030101010101" pitchFamily="2" charset="-122"/>
              </a:rPr>
              <a:t>w=0</a:t>
            </a:r>
            <a:r>
              <a:rPr lang="zh-CN" altLang="en-US" sz="2800" dirty="0">
                <a:latin typeface="宋体" panose="02010600030101010101" pitchFamily="2" charset="-122"/>
              </a:rPr>
              <a:t>。</a:t>
            </a:r>
            <a:endParaRPr lang="en-US" altLang="zh-CN" sz="2800" dirty="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点（</a:t>
            </a:r>
            <a:r>
              <a:rPr lang="en-US" altLang="zh-CN" sz="2800" dirty="0" smtClean="0">
                <a:latin typeface="宋体" panose="02010600030101010101" pitchFamily="2" charset="-122"/>
              </a:rPr>
              <a:t>Ax, Ay, Aw</a:t>
            </a:r>
            <a:r>
              <a:rPr lang="zh-CN" altLang="en-US" sz="2800" dirty="0" smtClean="0">
                <a:latin typeface="宋体" panose="02010600030101010101" pitchFamily="2" charset="-122"/>
              </a:rPr>
              <a:t>）都对应笛卡尔空间</a:t>
            </a:r>
            <a:r>
              <a:rPr lang="en-US" altLang="zh-CN" sz="2800" dirty="0" smtClean="0">
                <a:latin typeface="宋体" panose="02010600030101010101" pitchFamily="2" charset="-122"/>
              </a:rPr>
              <a:t>(x/w, y/w)</a:t>
            </a:r>
            <a:r>
              <a:rPr lang="zh-CN" altLang="en-US" sz="2800" dirty="0" smtClean="0">
                <a:latin typeface="宋体" panose="02010600030101010101" pitchFamily="2" charset="-122"/>
              </a:rPr>
              <a:t>，因此这些的点是齐次的</a:t>
            </a:r>
            <a:endParaRPr lang="en-US" altLang="zh-CN" sz="2800" dirty="0" smtClean="0">
              <a:latin typeface="宋体" panose="02010600030101010101" pitchFamily="2"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p:cNvPicPr>
            <a:picLocks noChangeAspect="1"/>
          </p:cNvPicPr>
          <p:nvPr/>
        </p:nvPicPr>
        <p:blipFill>
          <a:blip r:embed="rId4"/>
          <a:stretch>
            <a:fillRect/>
          </a:stretch>
        </p:blipFill>
        <p:spPr>
          <a:xfrm>
            <a:off x="15145722" y="4388092"/>
            <a:ext cx="6222352" cy="5732004"/>
          </a:xfrm>
          <a:prstGeom prst="rect">
            <a:avLst/>
          </a:prstGeom>
        </p:spPr>
      </p:pic>
    </p:spTree>
    <p:extLst>
      <p:ext uri="{BB962C8B-B14F-4D97-AF65-F5344CB8AC3E}">
        <p14:creationId xmlns:p14="http://schemas.microsoft.com/office/powerpoint/2010/main" val="42279869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齐次坐标</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533479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概念：用</a:t>
            </a:r>
            <a:r>
              <a:rPr lang="en-US" altLang="zh-CN" sz="2800" dirty="0" smtClean="0">
                <a:latin typeface="宋体" panose="02010600030101010101" pitchFamily="2" charset="-122"/>
              </a:rPr>
              <a:t>N+1</a:t>
            </a:r>
            <a:r>
              <a:rPr lang="zh-CN" altLang="en-US" sz="2800" dirty="0" smtClean="0">
                <a:latin typeface="宋体" panose="02010600030101010101" pitchFamily="2" charset="-122"/>
              </a:rPr>
              <a:t>个数来表示</a:t>
            </a:r>
            <a:r>
              <a:rPr lang="en-US" altLang="zh-CN" sz="2800" dirty="0" smtClean="0">
                <a:latin typeface="宋体" panose="02010600030101010101" pitchFamily="2" charset="-122"/>
              </a:rPr>
              <a:t>N</a:t>
            </a:r>
            <a:r>
              <a:rPr lang="zh-CN" altLang="en-US" sz="2800" dirty="0" smtClean="0">
                <a:latin typeface="宋体" panose="02010600030101010101" pitchFamily="2" charset="-122"/>
              </a:rPr>
              <a:t>维坐标的方式。我们把矢量</a:t>
            </a:r>
            <a:r>
              <a:rPr lang="en-US" altLang="zh-CN" sz="2800" b="1" dirty="0" smtClean="0">
                <a:latin typeface="宋体" panose="02010600030101010101" pitchFamily="2" charset="-122"/>
              </a:rPr>
              <a:t>r</a:t>
            </a:r>
            <a:r>
              <a:rPr lang="zh-CN" altLang="en-US" sz="2800" dirty="0" smtClean="0">
                <a:latin typeface="宋体" panose="02010600030101010101" pitchFamily="2" charset="-122"/>
              </a:rPr>
              <a:t>的第四个元素称为</a:t>
            </a:r>
            <a:r>
              <a:rPr lang="en-US" altLang="zh-CN" sz="2800" dirty="0" smtClean="0">
                <a:latin typeface="宋体" panose="02010600030101010101" pitchFamily="2" charset="-122"/>
              </a:rPr>
              <a:t>w,</a:t>
            </a:r>
            <a:r>
              <a:rPr lang="zh-CN" altLang="en-US" sz="2800" dirty="0" smtClean="0">
                <a:latin typeface="宋体" panose="02010600030101010101" pitchFamily="2" charset="-122"/>
              </a:rPr>
              <a:t>当点或矢量从三维延伸至</a:t>
            </a:r>
            <a:r>
              <a:rPr lang="en-US" altLang="zh-CN" sz="2800" dirty="0" smtClean="0">
                <a:latin typeface="宋体" panose="02010600030101010101" pitchFamily="2" charset="-122"/>
              </a:rPr>
              <a:t>4</a:t>
            </a:r>
            <a:r>
              <a:rPr lang="zh-CN" altLang="en-US" sz="2800" dirty="0" smtClean="0">
                <a:latin typeface="宋体" panose="02010600030101010101" pitchFamily="2" charset="-122"/>
              </a:rPr>
              <a:t>维，便称为齐次坐标。</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旋转矩阵举例：右图为三维中绕</a:t>
            </a:r>
            <a:r>
              <a:rPr lang="en-US" altLang="zh-CN" sz="2800" dirty="0" smtClean="0">
                <a:latin typeface="宋体" panose="02010600030101010101" pitchFamily="2" charset="-122"/>
              </a:rPr>
              <a:t>z</a:t>
            </a:r>
            <a:r>
              <a:rPr lang="zh-CN" altLang="en-US" sz="2800" dirty="0" smtClean="0">
                <a:latin typeface="宋体" panose="02010600030101010101" pitchFamily="2" charset="-122"/>
              </a:rPr>
              <a:t>轴旋转（默认为行向量）</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hlinkClick r:id="rId3"/>
              </a:rPr>
              <a:t>旋转矩阵二维推导</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平移矩阵举例：假设不需要旋转缩放，左上</a:t>
            </a:r>
            <a:r>
              <a:rPr lang="en-US" altLang="zh-CN" sz="2800" dirty="0" smtClean="0">
                <a:latin typeface="宋体" panose="02010600030101010101" pitchFamily="2" charset="-122"/>
              </a:rPr>
              <a:t>3x3</a:t>
            </a:r>
            <a:r>
              <a:rPr lang="zh-CN" altLang="en-US" sz="2800" dirty="0" smtClean="0">
                <a:latin typeface="宋体" panose="02010600030101010101" pitchFamily="2" charset="-122"/>
              </a:rPr>
              <a:t>为单位矩阵，将平移向量置于末行，可得到</a:t>
            </a:r>
            <a:r>
              <a:rPr lang="en-US" altLang="zh-CN" sz="2800" dirty="0" smtClean="0">
                <a:latin typeface="宋体" panose="02010600030101010101" pitchFamily="2" charset="-122"/>
              </a:rPr>
              <a:t>4x4</a:t>
            </a:r>
            <a:r>
              <a:rPr lang="zh-CN" altLang="en-US" sz="2800" dirty="0" smtClean="0">
                <a:latin typeface="宋体" panose="02010600030101010101" pitchFamily="2" charset="-122"/>
              </a:rPr>
              <a:t>的平移矩阵</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缩放矩阵：为矩阵</a:t>
            </a:r>
            <a:r>
              <a:rPr lang="en-US" altLang="zh-CN" sz="2800" b="1" dirty="0" smtClean="0">
                <a:latin typeface="宋体" panose="02010600030101010101" pitchFamily="2" charset="-122"/>
              </a:rPr>
              <a:t>r</a:t>
            </a:r>
            <a:r>
              <a:rPr lang="zh-CN" altLang="en-US" sz="2800" dirty="0" smtClean="0">
                <a:latin typeface="宋体" panose="02010600030101010101" pitchFamily="2" charset="-122"/>
              </a:rPr>
              <a:t>施加缩放因子</a:t>
            </a:r>
            <a:r>
              <a:rPr lang="en-US" altLang="zh-CN" sz="2800" dirty="0" smtClean="0">
                <a:latin typeface="宋体" panose="02010600030101010101" pitchFamily="2" charset="-122"/>
              </a:rPr>
              <a:t>S</a:t>
            </a: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1940" y="4677177"/>
            <a:ext cx="7972425" cy="1819275"/>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31940" y="6496452"/>
            <a:ext cx="7972425" cy="2733675"/>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31939" y="9230127"/>
            <a:ext cx="7972425" cy="2647950"/>
          </a:xfrm>
          <a:prstGeom prst="rect">
            <a:avLst/>
          </a:prstGeom>
        </p:spPr>
      </p:pic>
    </p:spTree>
    <p:extLst>
      <p:ext uri="{BB962C8B-B14F-4D97-AF65-F5344CB8AC3E}">
        <p14:creationId xmlns:p14="http://schemas.microsoft.com/office/powerpoint/2010/main" val="224551530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坐标空间</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619656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模型空间（</a:t>
            </a:r>
            <a:r>
              <a:rPr lang="en-US" altLang="zh-CN" sz="2800" dirty="0" smtClean="0">
                <a:latin typeface="宋体" panose="02010600030101010101" pitchFamily="2" charset="-122"/>
              </a:rPr>
              <a:t>Model Space</a:t>
            </a:r>
            <a:r>
              <a:rPr lang="zh-CN" altLang="en-US" sz="2800" dirty="0" smtClean="0">
                <a:latin typeface="宋体" panose="02010600030101010101" pitchFamily="2" charset="-122"/>
              </a:rPr>
              <a:t>）：模型三角形顶点所在的坐标系</a:t>
            </a:r>
            <a:r>
              <a:rPr lang="zh-CN" altLang="en-US" sz="2800" dirty="0" smtClean="0">
                <a:latin typeface="宋体" panose="02010600030101010101" pitchFamily="2" charset="-122"/>
              </a:rPr>
              <a:t>。</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世界空间（</a:t>
            </a:r>
            <a:r>
              <a:rPr lang="en-US" altLang="zh-CN" sz="2800" dirty="0" smtClean="0">
                <a:latin typeface="宋体" panose="02010600030101010101" pitchFamily="2" charset="-122"/>
              </a:rPr>
              <a:t>World Space</a:t>
            </a:r>
            <a:r>
              <a:rPr lang="zh-CN" altLang="en-US" sz="2800" dirty="0" smtClean="0">
                <a:latin typeface="宋体" panose="02010600030101010101" pitchFamily="2" charset="-122"/>
              </a:rPr>
              <a:t>）</a:t>
            </a:r>
            <a:r>
              <a:rPr lang="en-US" altLang="zh-CN" sz="2800" dirty="0" smtClean="0">
                <a:latin typeface="宋体" panose="02010600030101010101" pitchFamily="2" charset="-122"/>
              </a:rPr>
              <a:t>:</a:t>
            </a:r>
            <a:r>
              <a:rPr lang="zh-CN" altLang="en-US" sz="2800" dirty="0" smtClean="0">
                <a:latin typeface="宋体" panose="02010600030101010101" pitchFamily="2" charset="-122"/>
              </a:rPr>
              <a:t>游戏世界中所有物体所在的坐标系，世界原点可以置于任何位置，通常在可玩游戏空间的中心。</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观察</a:t>
            </a:r>
            <a:r>
              <a:rPr lang="zh-CN" altLang="en-US" sz="2800" dirty="0" smtClean="0">
                <a:latin typeface="宋体" panose="02010600030101010101" pitchFamily="2" charset="-122"/>
              </a:rPr>
              <a:t>空间（</a:t>
            </a:r>
            <a:r>
              <a:rPr lang="en-US" altLang="zh-CN" sz="2800" dirty="0" smtClean="0">
                <a:latin typeface="宋体" panose="02010600030101010101" pitchFamily="2" charset="-122"/>
              </a:rPr>
              <a:t>View Space</a:t>
            </a:r>
            <a:r>
              <a:rPr lang="zh-CN" altLang="en-US" sz="2800" dirty="0" smtClean="0">
                <a:latin typeface="宋体" panose="02010600030101010101" pitchFamily="2" charset="-122"/>
              </a:rPr>
              <a:t>）：又叫摄像机空间，固定于摄像机的坐标系，原点一般在摄像机的焦点。</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裁剪空间：通过构建裁剪矩阵（也叫投影矩阵），对渲染图元进行裁剪，位于空间外部的图元将会被剔除。</a:t>
            </a:r>
            <a:endParaRPr lang="en-US" altLang="zh-CN" sz="2800" dirty="0" smtClean="0">
              <a:latin typeface="宋体" panose="02010600030101010101" pitchFamily="2"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4"/>
          <a:stretch>
            <a:fillRect/>
          </a:stretch>
        </p:blipFill>
        <p:spPr>
          <a:xfrm>
            <a:off x="14434846" y="495599"/>
            <a:ext cx="6310604" cy="3706430"/>
          </a:xfrm>
          <a:prstGeom prst="rect">
            <a:avLst/>
          </a:prstGeom>
        </p:spPr>
      </p:pic>
      <p:pic>
        <p:nvPicPr>
          <p:cNvPr id="4" name="图片 3"/>
          <p:cNvPicPr>
            <a:picLocks noChangeAspect="1"/>
          </p:cNvPicPr>
          <p:nvPr/>
        </p:nvPicPr>
        <p:blipFill>
          <a:blip r:embed="rId5"/>
          <a:stretch>
            <a:fillRect/>
          </a:stretch>
        </p:blipFill>
        <p:spPr>
          <a:xfrm>
            <a:off x="13451244" y="4388092"/>
            <a:ext cx="8977604" cy="4063547"/>
          </a:xfrm>
          <a:prstGeom prst="rect">
            <a:avLst/>
          </a:prstGeom>
        </p:spPr>
      </p:pic>
      <p:pic>
        <p:nvPicPr>
          <p:cNvPr id="5" name="图片 4"/>
          <p:cNvPicPr>
            <a:picLocks noChangeAspect="1"/>
          </p:cNvPicPr>
          <p:nvPr/>
        </p:nvPicPr>
        <p:blipFill>
          <a:blip r:embed="rId6"/>
          <a:stretch>
            <a:fillRect/>
          </a:stretch>
        </p:blipFill>
        <p:spPr>
          <a:xfrm>
            <a:off x="13451244" y="8914666"/>
            <a:ext cx="8977604" cy="3540032"/>
          </a:xfrm>
          <a:prstGeom prst="rect">
            <a:avLst/>
          </a:prstGeom>
        </p:spPr>
      </p:pic>
      <p:sp>
        <p:nvSpPr>
          <p:cNvPr id="6" name="文本框 5"/>
          <p:cNvSpPr txBox="1"/>
          <p:nvPr/>
        </p:nvSpPr>
        <p:spPr>
          <a:xfrm>
            <a:off x="16523250" y="8447191"/>
            <a:ext cx="2133795"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rgbClr val="000000"/>
                </a:solidFill>
                <a:effectLst/>
                <a:uFillTx/>
                <a:latin typeface="+mn-lt"/>
                <a:ea typeface="+mn-ea"/>
                <a:cs typeface="+mn-cs"/>
                <a:sym typeface="Helvetica Light"/>
              </a:rPr>
              <a:t>透视投影</a:t>
            </a:r>
            <a:endParaRPr kumimoji="0" lang="zh-CN" alt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文本框 10"/>
          <p:cNvSpPr txBox="1"/>
          <p:nvPr/>
        </p:nvSpPr>
        <p:spPr>
          <a:xfrm>
            <a:off x="16523250" y="12562011"/>
            <a:ext cx="2133795"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dirty="0">
                <a:solidFill>
                  <a:srgbClr val="000000"/>
                </a:solidFill>
                <a:sym typeface="Helvetica Light"/>
              </a:rPr>
              <a:t>正交</a:t>
            </a:r>
            <a:r>
              <a:rPr kumimoji="0" lang="zh-CN" altLang="en-US" sz="2400" b="0" i="0" u="none" strike="noStrike" cap="none" spc="0" normalizeH="0" baseline="0" dirty="0" smtClean="0">
                <a:ln>
                  <a:noFill/>
                </a:ln>
                <a:solidFill>
                  <a:srgbClr val="000000"/>
                </a:solidFill>
                <a:effectLst/>
                <a:uFillTx/>
                <a:latin typeface="+mn-lt"/>
                <a:ea typeface="+mn-ea"/>
                <a:cs typeface="+mn-cs"/>
                <a:sym typeface="Helvetica Light"/>
              </a:rPr>
              <a:t>投影</a:t>
            </a:r>
            <a:endParaRPr kumimoji="0" lang="zh-CN" altLang="en-US"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25664592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smtClean="0">
                <a:solidFill>
                  <a:srgbClr val="000000"/>
                </a:solidFill>
                <a:latin typeface="宋体" panose="02010600030101010101" pitchFamily="2" charset="-122"/>
              </a:rPr>
              <a:t>MVP</a:t>
            </a:r>
            <a:r>
              <a:rPr lang="zh-CN" altLang="en-US" sz="5000" kern="0" cap="all" dirty="0" smtClean="0">
                <a:solidFill>
                  <a:srgbClr val="000000"/>
                </a:solidFill>
                <a:latin typeface="宋体" panose="02010600030101010101" pitchFamily="2" charset="-122"/>
              </a:rPr>
              <a:t>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604268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要把一个顶点绘制在屏幕上，我们需要经过几个变换矩阵，其中最重要的几个是模型（</a:t>
            </a:r>
            <a:r>
              <a:rPr lang="en-US" altLang="zh-CN" sz="2800" dirty="0" smtClean="0">
                <a:latin typeface="宋体" panose="02010600030101010101" pitchFamily="2" charset="-122"/>
              </a:rPr>
              <a:t>Model</a:t>
            </a:r>
            <a:r>
              <a:rPr lang="zh-CN" altLang="en-US" sz="2800" dirty="0" smtClean="0">
                <a:latin typeface="宋体" panose="02010600030101010101" pitchFamily="2" charset="-122"/>
              </a:rPr>
              <a:t>）、观察</a:t>
            </a:r>
            <a:r>
              <a:rPr lang="en-US" altLang="zh-CN" sz="2800" dirty="0" smtClean="0">
                <a:latin typeface="宋体" panose="02010600030101010101" pitchFamily="2" charset="-122"/>
              </a:rPr>
              <a:t>(View)</a:t>
            </a:r>
            <a:r>
              <a:rPr lang="zh-CN" altLang="en-US" sz="2800" dirty="0" smtClean="0">
                <a:latin typeface="宋体" panose="02010600030101010101" pitchFamily="2" charset="-122"/>
              </a:rPr>
              <a:t>和投影（</a:t>
            </a:r>
            <a:r>
              <a:rPr lang="en-US" altLang="zh-CN" sz="2800" dirty="0" smtClean="0">
                <a:latin typeface="宋体" panose="02010600030101010101" pitchFamily="2" charset="-122"/>
              </a:rPr>
              <a:t>Projection</a:t>
            </a:r>
            <a:r>
              <a:rPr lang="zh-CN" altLang="en-US" sz="2800" dirty="0" smtClean="0">
                <a:latin typeface="宋体" panose="02010600030101010101" pitchFamily="2" charset="-122"/>
              </a:rPr>
              <a:t>）矩阵。</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顶点始于模型空间，它在之后会变为世界坐标，观察坐标，裁剪坐标，并最后以屏幕坐标的形式结束。</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我们在屏幕上可见的所有顶点，都为标准化设备坐标（</a:t>
            </a:r>
            <a:r>
              <a:rPr lang="en-US" altLang="zh-CN" sz="2800" dirty="0" smtClean="0">
                <a:latin typeface="宋体" panose="02010600030101010101" pitchFamily="2" charset="-122"/>
              </a:rPr>
              <a:t>Normalized Device Coordinate, NDC</a:t>
            </a:r>
            <a:r>
              <a:rPr lang="zh-CN" altLang="en-US" sz="2800" dirty="0" smtClean="0">
                <a:latin typeface="宋体" panose="02010600030101010101" pitchFamily="2" charset="-122"/>
              </a:rPr>
              <a:t>）</a:t>
            </a:r>
            <a:r>
              <a:rPr lang="en-US" altLang="zh-CN" sz="2800" dirty="0" smtClean="0">
                <a:latin typeface="宋体" panose="02010600030101010101" pitchFamily="2" charset="-122"/>
              </a:rPr>
              <a:t>,</a:t>
            </a:r>
            <a:r>
              <a:rPr lang="zh-CN" altLang="en-US" sz="2800" dirty="0" smtClean="0">
                <a:latin typeface="宋体" panose="02010600030101010101" pitchFamily="2" charset="-122"/>
              </a:rPr>
              <a:t>每个顶点坐标都在</a:t>
            </a:r>
            <a:r>
              <a:rPr lang="en-US" altLang="zh-CN" sz="2800" dirty="0" smtClean="0">
                <a:latin typeface="宋体" panose="02010600030101010101" pitchFamily="2" charset="-122"/>
              </a:rPr>
              <a:t>-1.0</a:t>
            </a:r>
            <a:r>
              <a:rPr lang="zh-CN" altLang="en-US" sz="2800" dirty="0" smtClean="0">
                <a:latin typeface="宋体" panose="02010600030101010101" pitchFamily="2" charset="-122"/>
              </a:rPr>
              <a:t>到</a:t>
            </a:r>
            <a:r>
              <a:rPr lang="en-US" altLang="zh-CN" sz="2800" dirty="0" smtClean="0">
                <a:latin typeface="宋体" panose="02010600030101010101" pitchFamily="2" charset="-122"/>
              </a:rPr>
              <a:t>1.0</a:t>
            </a:r>
            <a:r>
              <a:rPr lang="zh-CN" altLang="en-US" sz="2800" dirty="0" smtClean="0">
                <a:latin typeface="宋体" panose="02010600030101010101" pitchFamily="2" charset="-122"/>
              </a:rPr>
              <a:t>之间。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2800" dirty="0" smtClean="0">
                <a:latin typeface="宋体" panose="02010600030101010101" pitchFamily="2" charset="-122"/>
              </a:rPr>
              <a:t>NDC</a:t>
            </a:r>
            <a:r>
              <a:rPr lang="zh-CN" altLang="en-US" sz="2800" dirty="0" smtClean="0">
                <a:latin typeface="宋体" panose="02010600030101010101" pitchFamily="2" charset="-122"/>
              </a:rPr>
              <a:t>坐标经过光栅化</a:t>
            </a:r>
            <a:r>
              <a:rPr lang="en-US" altLang="zh-CN" sz="2800" dirty="0" smtClean="0">
                <a:latin typeface="宋体" panose="02010600030101010101" pitchFamily="2" charset="-122"/>
              </a:rPr>
              <a:t>(Rasterizer),</a:t>
            </a:r>
            <a:r>
              <a:rPr lang="zh-CN" altLang="en-US" sz="2800" dirty="0" smtClean="0">
                <a:latin typeface="宋体" panose="02010600030101010101" pitchFamily="2" charset="-122"/>
              </a:rPr>
              <a:t>将他们变成屏幕的二维坐标。</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026" name="Picture 2" descr="coordinate_syst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6121" y="4657360"/>
            <a:ext cx="11551993" cy="568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8983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模型变换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5765681"/>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变换</a:t>
            </a:r>
            <a:r>
              <a:rPr lang="zh-CN" altLang="en-US" sz="2800" dirty="0" smtClean="0">
                <a:latin typeface="宋体" panose="02010600030101010101" pitchFamily="2" charset="-122"/>
              </a:rPr>
              <a:t>前：模型坐标空间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变换</a:t>
            </a:r>
            <a:r>
              <a:rPr lang="zh-CN" altLang="en-US" sz="2800" dirty="0" smtClean="0">
                <a:latin typeface="宋体" panose="02010600030101010101" pitchFamily="2" charset="-122"/>
              </a:rPr>
              <a:t>后：世界坐标空间</a:t>
            </a:r>
            <a:endParaRPr lang="en-US" altLang="zh-CN" sz="2800" dirty="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目的：计算模型顶点在世界中的位置。</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2800" dirty="0" smtClean="0">
                <a:latin typeface="宋体" panose="02010600030101010101" pitchFamily="2" charset="-122"/>
              </a:rPr>
              <a:t>3d</a:t>
            </a:r>
            <a:r>
              <a:rPr lang="zh-CN" altLang="en-US" sz="2800" dirty="0" smtClean="0">
                <a:latin typeface="宋体" panose="02010600030101010101" pitchFamily="2" charset="-122"/>
              </a:rPr>
              <a:t>模型的顶点都是基于自身坐标系存储的，在世界空间中，模型的位置由世界坐标决定。根据模型在世界坐标系中平移</a:t>
            </a:r>
            <a:r>
              <a:rPr lang="en-US" altLang="zh-CN" sz="2800" dirty="0" smtClean="0">
                <a:latin typeface="宋体" panose="02010600030101010101" pitchFamily="2" charset="-122"/>
              </a:rPr>
              <a:t>T,</a:t>
            </a:r>
            <a:r>
              <a:rPr lang="zh-CN" altLang="en-US" sz="2800" dirty="0" smtClean="0">
                <a:latin typeface="宋体" panose="02010600030101010101" pitchFamily="2" charset="-122"/>
              </a:rPr>
              <a:t>旋转</a:t>
            </a:r>
            <a:r>
              <a:rPr lang="en-US" altLang="zh-CN" sz="2800" dirty="0" smtClean="0">
                <a:latin typeface="宋体" panose="02010600030101010101" pitchFamily="2" charset="-122"/>
              </a:rPr>
              <a:t>R,</a:t>
            </a:r>
            <a:r>
              <a:rPr lang="zh-CN" altLang="en-US" sz="2800" dirty="0" smtClean="0">
                <a:latin typeface="宋体" panose="02010600030101010101" pitchFamily="2" charset="-122"/>
              </a:rPr>
              <a:t>缩放</a:t>
            </a:r>
            <a:r>
              <a:rPr lang="en-US" altLang="zh-CN" sz="2800" dirty="0" smtClean="0">
                <a:latin typeface="宋体" panose="02010600030101010101" pitchFamily="2" charset="-122"/>
              </a:rPr>
              <a:t>S, </a:t>
            </a:r>
            <a:r>
              <a:rPr lang="zh-CN" altLang="en-US" sz="2800" dirty="0" smtClean="0">
                <a:latin typeface="宋体" panose="02010600030101010101" pitchFamily="2" charset="-122"/>
              </a:rPr>
              <a:t>可以得到模型变换矩阵</a:t>
            </a:r>
            <a:r>
              <a:rPr lang="en-US" altLang="zh-CN" sz="2800" dirty="0">
                <a:latin typeface="宋体" panose="02010600030101010101" pitchFamily="2" charset="-122"/>
              </a:rPr>
              <a:t> </a:t>
            </a:r>
            <a:r>
              <a:rPr lang="en-US" altLang="zh-CN" sz="2800" dirty="0" smtClean="0">
                <a:latin typeface="宋体" panose="02010600030101010101" pitchFamily="2" charset="-122"/>
              </a:rPr>
              <a:t>T *R *S</a:t>
            </a:r>
            <a:r>
              <a:rPr lang="zh-CN" altLang="en-US" sz="2800" dirty="0" smtClean="0">
                <a:latin typeface="宋体" panose="02010600030101010101" pitchFamily="2" charset="-122"/>
              </a:rPr>
              <a:t>。设</a:t>
            </a:r>
            <a:r>
              <a:rPr lang="en-US" altLang="zh-CN" sz="2800" dirty="0" smtClean="0">
                <a:latin typeface="宋体" panose="02010600030101010101" pitchFamily="2" charset="-122"/>
              </a:rPr>
              <a:t>P’</a:t>
            </a:r>
            <a:r>
              <a:rPr lang="zh-CN" altLang="en-US" sz="2800" dirty="0" smtClean="0">
                <a:latin typeface="宋体" panose="02010600030101010101" pitchFamily="2" charset="-122"/>
              </a:rPr>
              <a:t>为顶点在世界中的位置，</a:t>
            </a:r>
            <a:r>
              <a:rPr lang="en-US" altLang="zh-CN" sz="2800" dirty="0" smtClean="0">
                <a:latin typeface="宋体" panose="02010600030101010101" pitchFamily="2" charset="-122"/>
              </a:rPr>
              <a:t>P</a:t>
            </a:r>
            <a:r>
              <a:rPr lang="zh-CN" altLang="en-US" sz="2800" dirty="0" smtClean="0">
                <a:latin typeface="宋体" panose="02010600030101010101" pitchFamily="2" charset="-122"/>
              </a:rPr>
              <a:t>为顶点在模型空间位置有</a:t>
            </a:r>
            <a:r>
              <a:rPr lang="en-US" altLang="zh-CN" sz="2800" dirty="0" smtClean="0">
                <a:latin typeface="宋体" panose="02010600030101010101" pitchFamily="2" charset="-122"/>
              </a:rPr>
              <a:t>P’= T </a:t>
            </a:r>
            <a:r>
              <a:rPr lang="zh-CN" altLang="en-US" sz="2800" dirty="0" smtClean="0">
                <a:latin typeface="宋体" panose="02010600030101010101" pitchFamily="2" charset="-122"/>
              </a:rPr>
              <a:t>* </a:t>
            </a:r>
            <a:r>
              <a:rPr lang="en-US" altLang="zh-CN" sz="2800" dirty="0" smtClean="0">
                <a:latin typeface="宋体" panose="02010600030101010101" pitchFamily="2" charset="-122"/>
              </a:rPr>
              <a:t>R</a:t>
            </a:r>
            <a:r>
              <a:rPr lang="zh-CN" altLang="en-US" sz="2800" dirty="0">
                <a:latin typeface="宋体" panose="02010600030101010101" pitchFamily="2" charset="-122"/>
              </a:rPr>
              <a:t> </a:t>
            </a:r>
            <a:r>
              <a:rPr lang="zh-CN" altLang="en-US" sz="2800" dirty="0" smtClean="0">
                <a:latin typeface="宋体" panose="02010600030101010101" pitchFamily="2" charset="-122"/>
              </a:rPr>
              <a:t>* </a:t>
            </a:r>
            <a:r>
              <a:rPr lang="en-US" altLang="zh-CN" sz="2800" dirty="0" smtClean="0">
                <a:latin typeface="宋体" panose="02010600030101010101" pitchFamily="2" charset="-122"/>
              </a:rPr>
              <a:t>S * P</a:t>
            </a:r>
          </a:p>
          <a:p>
            <a:pPr defTabSz="825500" hangingPunct="0">
              <a:spcBef>
                <a:spcPts val="600"/>
              </a:spcBef>
              <a:spcAft>
                <a:spcPts val="600"/>
              </a:spcAft>
            </a:pPr>
            <a:r>
              <a:rPr lang="en-US" altLang="zh-CN" sz="2800" dirty="0">
                <a:latin typeface="宋体" panose="02010600030101010101" pitchFamily="2" charset="-122"/>
              </a:rPr>
              <a:t>	</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4"/>
          <a:stretch>
            <a:fillRect/>
          </a:stretch>
        </p:blipFill>
        <p:spPr>
          <a:xfrm>
            <a:off x="12297557" y="4635742"/>
            <a:ext cx="11918682" cy="5517908"/>
          </a:xfrm>
          <a:prstGeom prst="rect">
            <a:avLst/>
          </a:prstGeom>
        </p:spPr>
      </p:pic>
    </p:spTree>
    <p:extLst>
      <p:ext uri="{BB962C8B-B14F-4D97-AF65-F5344CB8AC3E}">
        <p14:creationId xmlns:p14="http://schemas.microsoft.com/office/powerpoint/2010/main" val="186488995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视图</a:t>
            </a:r>
            <a:r>
              <a:rPr lang="zh-CN" altLang="en-US" sz="5000" kern="0" cap="all" dirty="0" smtClean="0">
                <a:solidFill>
                  <a:srgbClr val="000000"/>
                </a:solidFill>
                <a:latin typeface="宋体" panose="02010600030101010101" pitchFamily="2" charset="-122"/>
              </a:rPr>
              <a:t>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505779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变换</a:t>
            </a:r>
            <a:r>
              <a:rPr lang="zh-CN" altLang="en-US" sz="2800" dirty="0" smtClean="0">
                <a:latin typeface="宋体" panose="02010600030101010101" pitchFamily="2" charset="-122"/>
              </a:rPr>
              <a:t>前：世界坐标空间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变换</a:t>
            </a:r>
            <a:r>
              <a:rPr lang="zh-CN" altLang="en-US" sz="2800" dirty="0" smtClean="0">
                <a:latin typeface="宋体" panose="02010600030101010101" pitchFamily="2" charset="-122"/>
              </a:rPr>
              <a:t>后：相机坐标空间</a:t>
            </a:r>
            <a:endParaRPr lang="en-US" altLang="zh-CN" sz="2800" dirty="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目的：</a:t>
            </a:r>
            <a:r>
              <a:rPr lang="zh-CN" altLang="en-US" sz="2800" dirty="0"/>
              <a:t>计算物体对相机的相对位置，以便进行后续</a:t>
            </a:r>
            <a:r>
              <a:rPr lang="zh-CN" altLang="en-US" sz="2800" dirty="0" smtClean="0"/>
              <a:t>变换</a:t>
            </a:r>
            <a:endParaRPr lang="en-US" altLang="zh-CN" sz="2800" dirty="0" smtClean="0"/>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根据当前相机在世界空间坐标</a:t>
            </a:r>
            <a:r>
              <a:rPr lang="en-US" altLang="zh-CN" sz="2800" dirty="0" smtClean="0">
                <a:latin typeface="宋体" panose="02010600030101010101" pitchFamily="2" charset="-122"/>
              </a:rPr>
              <a:t>(eye point), </a:t>
            </a:r>
            <a:r>
              <a:rPr lang="zh-CN" altLang="en-US" sz="2800" dirty="0" smtClean="0">
                <a:latin typeface="宋体" panose="02010600030101010101" pitchFamily="2" charset="-122"/>
              </a:rPr>
              <a:t>观察点中心</a:t>
            </a:r>
            <a:r>
              <a:rPr lang="en-US" altLang="zh-CN" sz="2800" dirty="0" smtClean="0">
                <a:latin typeface="宋体" panose="02010600030101010101" pitchFamily="2" charset="-122"/>
              </a:rPr>
              <a:t>(look at), </a:t>
            </a:r>
            <a:r>
              <a:rPr lang="zh-CN" altLang="en-US" sz="2800" dirty="0" smtClean="0">
                <a:latin typeface="宋体" panose="02010600030101010101" pitchFamily="2" charset="-122"/>
              </a:rPr>
              <a:t>向上向量</a:t>
            </a:r>
            <a:r>
              <a:rPr lang="en-US" altLang="zh-CN" sz="2800" dirty="0" smtClean="0">
                <a:latin typeface="宋体" panose="02010600030101010101" pitchFamily="2" charset="-122"/>
              </a:rPr>
              <a:t>(up vector)</a:t>
            </a:r>
            <a:r>
              <a:rPr lang="zh-CN" altLang="en-US" sz="2800" dirty="0" smtClean="0">
                <a:latin typeface="宋体" panose="02010600030101010101" pitchFamily="2" charset="-122"/>
              </a:rPr>
              <a:t>来构建</a:t>
            </a:r>
            <a:r>
              <a:rPr lang="en-US" altLang="zh-CN" sz="2800" dirty="0">
                <a:latin typeface="宋体" panose="02010600030101010101" pitchFamily="2" charset="-122"/>
              </a:rPr>
              <a:t> </a:t>
            </a:r>
            <a:r>
              <a:rPr lang="zh-CN" altLang="en-US" sz="2800" dirty="0" smtClean="0">
                <a:latin typeface="宋体" panose="02010600030101010101" pitchFamily="2" charset="-122"/>
              </a:rPr>
              <a:t>视图变换矩阵。</a:t>
            </a:r>
            <a:endParaRPr lang="en-US" altLang="zh-CN" sz="2800" dirty="0" smtClean="0">
              <a:latin typeface="宋体" panose="02010600030101010101" pitchFamily="2" charset="-122"/>
            </a:endParaRPr>
          </a:p>
          <a:p>
            <a:pPr defTabSz="825500" hangingPunct="0">
              <a:spcBef>
                <a:spcPts val="600"/>
              </a:spcBef>
              <a:spcAft>
                <a:spcPts val="600"/>
              </a:spcAft>
            </a:pPr>
            <a:r>
              <a:rPr lang="en-US" altLang="zh-CN" sz="2800" dirty="0">
                <a:latin typeface="宋体" panose="02010600030101010101" pitchFamily="2" charset="-122"/>
              </a:rPr>
              <a:t>	</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hlinkClick r:id="rId3"/>
              </a:rPr>
              <a:t>摄像机视图变换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hlinkClick r:id="rId4"/>
              </a:rPr>
              <a:t>推导</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p:cNvPicPr>
            <a:picLocks noChangeAspect="1"/>
          </p:cNvPicPr>
          <p:nvPr/>
        </p:nvPicPr>
        <p:blipFill>
          <a:blip r:embed="rId6"/>
          <a:stretch>
            <a:fillRect/>
          </a:stretch>
        </p:blipFill>
        <p:spPr>
          <a:xfrm>
            <a:off x="12799073" y="4824109"/>
            <a:ext cx="10915650" cy="5200650"/>
          </a:xfrm>
          <a:prstGeom prst="rect">
            <a:avLst/>
          </a:prstGeom>
        </p:spPr>
      </p:pic>
    </p:spTree>
    <p:extLst>
      <p:ext uri="{BB962C8B-B14F-4D97-AF65-F5344CB8AC3E}">
        <p14:creationId xmlns:p14="http://schemas.microsoft.com/office/powerpoint/2010/main" val="90401073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投影</a:t>
            </a:r>
            <a:r>
              <a:rPr lang="zh-CN" altLang="en-US" sz="5000" kern="0" cap="all" dirty="0" smtClean="0">
                <a:solidFill>
                  <a:srgbClr val="000000"/>
                </a:solidFill>
                <a:latin typeface="宋体" panose="02010600030101010101" pitchFamily="2" charset="-122"/>
              </a:rPr>
              <a:t>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447301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变换</a:t>
            </a:r>
            <a:r>
              <a:rPr lang="zh-CN" altLang="en-US" sz="2800" dirty="0" smtClean="0">
                <a:latin typeface="宋体" panose="02010600030101010101" pitchFamily="2" charset="-122"/>
              </a:rPr>
              <a:t>前：相机坐标空间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变换后：</a:t>
            </a:r>
            <a:r>
              <a:rPr lang="zh-CN" altLang="en-US" sz="2800" dirty="0">
                <a:latin typeface="宋体" panose="02010600030101010101" pitchFamily="2" charset="-122"/>
              </a:rPr>
              <a:t>裁剪</a:t>
            </a:r>
            <a:r>
              <a:rPr lang="zh-CN" altLang="en-US" sz="2800" dirty="0" smtClean="0">
                <a:latin typeface="宋体" panose="02010600030101010101" pitchFamily="2" charset="-122"/>
              </a:rPr>
              <a:t>空间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沿相机观察方向按一定规则延伸出的几何空间，几何区域外的点会被裁减掉。几何区域就是裁剪空间。</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裁剪空间定义：正交投影、透视投影</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hlinkClick r:id="rId3"/>
              </a:rPr>
              <a:t>投影矩阵计算过程</a:t>
            </a:r>
            <a:endParaRPr lang="en-US" altLang="zh-CN" sz="2800" dirty="0" smtClean="0">
              <a:latin typeface="宋体" panose="02010600030101010101" pitchFamily="2"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4" name="AutoShape 2" descr="orthographic projection frust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9409" y="2229362"/>
            <a:ext cx="5079365" cy="431746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79384" y="2752996"/>
            <a:ext cx="3987301" cy="3288889"/>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49574" y="7305647"/>
            <a:ext cx="10058400" cy="4941188"/>
          </a:xfrm>
          <a:prstGeom prst="rect">
            <a:avLst/>
          </a:prstGeom>
        </p:spPr>
      </p:pic>
    </p:spTree>
    <p:extLst>
      <p:ext uri="{BB962C8B-B14F-4D97-AF65-F5344CB8AC3E}">
        <p14:creationId xmlns:p14="http://schemas.microsoft.com/office/powerpoint/2010/main" val="3821779834"/>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视口变换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54886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mn-lt"/>
              </a:rPr>
              <a:t>对裁剪空间顶点进行剔除</a:t>
            </a:r>
            <a:r>
              <a:rPr lang="en-US" altLang="zh-CN" sz="2800" dirty="0" smtClean="0">
                <a:latin typeface="+mn-lt"/>
              </a:rPr>
              <a:t>(Vertex </a:t>
            </a:r>
            <a:r>
              <a:rPr lang="en-US" altLang="zh-CN" sz="2800" dirty="0" err="1" smtClean="0">
                <a:latin typeface="+mn-lt"/>
              </a:rPr>
              <a:t>Shader</a:t>
            </a:r>
            <a:r>
              <a:rPr lang="en-US" altLang="zh-CN" sz="2800" dirty="0" smtClean="0">
                <a:latin typeface="+mn-lt"/>
              </a:rPr>
              <a:t>)</a:t>
            </a: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mn-lt"/>
              </a:rPr>
              <a:t>透视除法将</a:t>
            </a:r>
            <a:r>
              <a:rPr lang="zh-CN" altLang="en-US" sz="2800" dirty="0">
                <a:latin typeface="+mn-lt"/>
              </a:rPr>
              <a:t>裁剪</a:t>
            </a:r>
            <a:r>
              <a:rPr lang="zh-CN" altLang="en-US" sz="2800" dirty="0" smtClean="0">
                <a:latin typeface="+mn-lt"/>
              </a:rPr>
              <a:t>空间顶点转换至</a:t>
            </a:r>
            <a:r>
              <a:rPr lang="en-US" altLang="zh-CN" sz="2800" dirty="0" smtClean="0">
                <a:latin typeface="+mn-lt"/>
              </a:rPr>
              <a:t>NDC</a:t>
            </a:r>
            <a:r>
              <a:rPr lang="zh-CN" altLang="en-US" sz="2800" dirty="0" smtClean="0">
                <a:latin typeface="+mn-lt"/>
              </a:rPr>
              <a:t>空间</a:t>
            </a:r>
            <a:endParaRPr lang="en-US" altLang="zh-CN" sz="2800" dirty="0" smtClean="0">
              <a:latin typeface="+mn-lt"/>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mn-lt"/>
              </a:rPr>
              <a:t>透视除法将顶点的四个分量除以</a:t>
            </a:r>
            <a:r>
              <a:rPr lang="en-US" altLang="zh-CN" sz="2800" dirty="0" smtClean="0">
                <a:latin typeface="+mn-lt"/>
              </a:rPr>
              <a:t>w</a:t>
            </a:r>
            <a:r>
              <a:rPr lang="zh-CN" altLang="en-US" sz="2800" dirty="0" smtClean="0">
                <a:latin typeface="+mn-lt"/>
              </a:rPr>
              <a:t>分量，就从裁剪空间转到</a:t>
            </a:r>
            <a:r>
              <a:rPr lang="en-US" altLang="zh-CN" sz="2800" dirty="0" smtClean="0">
                <a:latin typeface="+mn-lt"/>
              </a:rPr>
              <a:t>NDC</a:t>
            </a:r>
            <a:r>
              <a:rPr lang="zh-CN" altLang="en-US" sz="2800" dirty="0" smtClean="0">
                <a:latin typeface="+mn-lt"/>
              </a:rPr>
              <a:t>空间</a:t>
            </a:r>
            <a:endParaRPr lang="en-US" altLang="zh-CN" sz="2800" dirty="0" smtClean="0">
              <a:latin typeface="+mn-lt"/>
            </a:endParaRPr>
          </a:p>
          <a:p>
            <a:pPr marL="457200" indent="-457200" defTabSz="825500" hangingPunct="0">
              <a:spcBef>
                <a:spcPts val="600"/>
              </a:spcBef>
              <a:spcAft>
                <a:spcPts val="600"/>
              </a:spcAft>
              <a:buFont typeface="Arial" panose="020B0604020202020204" pitchFamily="34" charset="0"/>
              <a:buChar char="•"/>
            </a:pPr>
            <a:r>
              <a:rPr lang="en-US" altLang="zh-CN" sz="2800" dirty="0">
                <a:latin typeface="+mn-lt"/>
              </a:rPr>
              <a:t>NDC</a:t>
            </a:r>
            <a:r>
              <a:rPr lang="zh-CN" altLang="en-US" sz="2800" dirty="0">
                <a:latin typeface="+mn-lt"/>
              </a:rPr>
              <a:t>是一个长宽高取值范围为</a:t>
            </a:r>
            <a:r>
              <a:rPr lang="en-US" altLang="zh-CN" sz="2800" dirty="0">
                <a:latin typeface="+mn-lt"/>
              </a:rPr>
              <a:t>[-1,1]</a:t>
            </a:r>
            <a:r>
              <a:rPr lang="zh-CN" altLang="en-US" sz="2800" dirty="0">
                <a:latin typeface="+mn-lt"/>
              </a:rPr>
              <a:t>的</a:t>
            </a:r>
            <a:r>
              <a:rPr lang="zh-CN" altLang="en-US" sz="2800" dirty="0" smtClean="0">
                <a:latin typeface="+mn-lt"/>
              </a:rPr>
              <a:t>立方体。</a:t>
            </a:r>
            <a:endParaRPr lang="en-US" altLang="zh-CN" sz="2800" dirty="0" smtClean="0">
              <a:latin typeface="+mn-lt"/>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mn-lt"/>
              </a:rPr>
              <a:t>视口变换将</a:t>
            </a:r>
            <a:r>
              <a:rPr lang="en-US" altLang="zh-CN" sz="2800" dirty="0" smtClean="0">
                <a:latin typeface="+mn-lt"/>
              </a:rPr>
              <a:t>NDC</a:t>
            </a:r>
            <a:r>
              <a:rPr lang="zh-CN" altLang="en-US" sz="2800" dirty="0" smtClean="0">
                <a:latin typeface="+mn-lt"/>
              </a:rPr>
              <a:t>转成屏幕空间，然后在输出到 </a:t>
            </a:r>
            <a:r>
              <a:rPr lang="en-US" altLang="zh-CN" sz="2800" dirty="0" smtClean="0">
                <a:latin typeface="+mn-lt"/>
              </a:rPr>
              <a:t>Pixel </a:t>
            </a:r>
            <a:r>
              <a:rPr lang="en-US" altLang="zh-CN" sz="2800" dirty="0" err="1" smtClean="0">
                <a:latin typeface="+mn-lt"/>
              </a:rPr>
              <a:t>Shader</a:t>
            </a:r>
            <a:r>
              <a:rPr lang="zh-CN" altLang="en-US" sz="2800" dirty="0" smtClean="0">
                <a:latin typeface="+mn-lt"/>
              </a:rPr>
              <a:t>着色。</a:t>
            </a:r>
            <a:endParaRPr lang="en-US" altLang="zh-CN" sz="2800" dirty="0" smtClean="0"/>
          </a:p>
          <a:p>
            <a:pPr marL="457200" indent="-457200" defTabSz="825500" hangingPunct="0">
              <a:spcBef>
                <a:spcPts val="600"/>
              </a:spcBef>
              <a:spcAft>
                <a:spcPts val="600"/>
              </a:spcAft>
              <a:buFont typeface="Arial" panose="020B0604020202020204" pitchFamily="34" charset="0"/>
              <a:buChar char="•"/>
            </a:pPr>
            <a:r>
              <a:rPr lang="en-US" altLang="zh-CN" sz="2800" dirty="0" smtClean="0">
                <a:latin typeface="宋体" panose="02010600030101010101" pitchFamily="2" charset="-122"/>
                <a:hlinkClick r:id="rId3"/>
              </a:rPr>
              <a:t>NDC </a:t>
            </a:r>
            <a:r>
              <a:rPr lang="en-US" altLang="zh-CN" sz="2800" dirty="0" err="1" smtClean="0">
                <a:latin typeface="宋体" panose="02010600030101010101" pitchFamily="2" charset="-122"/>
                <a:hlinkClick r:id="rId3"/>
              </a:rPr>
              <a:t>ClipSpace</a:t>
            </a:r>
            <a:r>
              <a:rPr lang="en-US" altLang="zh-CN" sz="2800" dirty="0" smtClean="0">
                <a:latin typeface="宋体" panose="02010600030101010101" pitchFamily="2" charset="-122"/>
                <a:hlinkClick r:id="rId3"/>
              </a:rPr>
              <a:t> </a:t>
            </a:r>
            <a:r>
              <a:rPr lang="en-US" altLang="zh-CN" sz="2800" dirty="0" err="1" smtClean="0">
                <a:latin typeface="宋体" panose="02010600030101010101" pitchFamily="2" charset="-122"/>
                <a:hlinkClick r:id="rId3"/>
              </a:rPr>
              <a:t>ScreenSpace</a:t>
            </a:r>
            <a:r>
              <a:rPr lang="zh-CN" altLang="en-US" sz="2800" dirty="0" smtClean="0">
                <a:latin typeface="宋体" panose="02010600030101010101" pitchFamily="2" charset="-122"/>
                <a:hlinkClick r:id="rId3"/>
              </a:rPr>
              <a:t>讲解</a:t>
            </a:r>
            <a:endParaRPr lang="en-US" altLang="zh-CN" sz="2800" dirty="0" smtClean="0">
              <a:latin typeface="宋体" panose="02010600030101010101" pitchFamily="2" charset="-122"/>
            </a:endParaRPr>
          </a:p>
          <a:p>
            <a:pPr defTabSz="825500" hangingPunct="0">
              <a:spcBef>
                <a:spcPts val="600"/>
              </a:spcBef>
              <a:spcAft>
                <a:spcPts val="600"/>
              </a:spcAft>
            </a:pP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4" name="AutoShape 2" descr="orthographic projection frust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5"/>
          <a:stretch>
            <a:fillRect/>
          </a:stretch>
        </p:blipFill>
        <p:spPr>
          <a:xfrm>
            <a:off x="13746307" y="4388092"/>
            <a:ext cx="9388846" cy="1462584"/>
          </a:xfrm>
          <a:prstGeom prst="rect">
            <a:avLst/>
          </a:prstGeom>
        </p:spPr>
      </p:pic>
      <p:pic>
        <p:nvPicPr>
          <p:cNvPr id="6" name="图片 5"/>
          <p:cNvPicPr>
            <a:picLocks noChangeAspect="1"/>
          </p:cNvPicPr>
          <p:nvPr/>
        </p:nvPicPr>
        <p:blipFill>
          <a:blip r:embed="rId6"/>
          <a:stretch>
            <a:fillRect/>
          </a:stretch>
        </p:blipFill>
        <p:spPr>
          <a:xfrm>
            <a:off x="15142223" y="6639358"/>
            <a:ext cx="6229350" cy="4676775"/>
          </a:xfrm>
          <a:prstGeom prst="rect">
            <a:avLst/>
          </a:prstGeom>
        </p:spPr>
      </p:pic>
    </p:spTree>
    <p:extLst>
      <p:ext uri="{BB962C8B-B14F-4D97-AF65-F5344CB8AC3E}">
        <p14:creationId xmlns:p14="http://schemas.microsoft.com/office/powerpoint/2010/main" val="226274997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smtClean="0">
                <a:latin typeface="宋体" panose="02010600030101010101" pitchFamily="2" charset="-122"/>
              </a:rPr>
              <a:t>表面的几何表示</a:t>
            </a:r>
            <a:endParaRPr lang="zh-CN" sz="6000" dirty="0"/>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smtClean="0">
                <a:solidFill>
                  <a:srgbClr val="FFD966"/>
                </a:solidFill>
                <a:latin typeface="宋体" panose="02010600030101010101" pitchFamily="2" charset="-122"/>
              </a:rPr>
              <a:t>第</a:t>
            </a:r>
            <a:r>
              <a:rPr lang="zh-CN" altLang="en-US" sz="8000" cap="all" dirty="0">
                <a:solidFill>
                  <a:srgbClr val="FFD966"/>
                </a:solidFill>
                <a:latin typeface="宋体" panose="02010600030101010101" pitchFamily="2" charset="-122"/>
              </a:rPr>
              <a:t>二</a:t>
            </a:r>
            <a:r>
              <a:rPr lang="zh-CN" altLang="en-US" sz="8000" cap="all" dirty="0" smtClean="0">
                <a:solidFill>
                  <a:srgbClr val="FFD966"/>
                </a:solidFill>
                <a:latin typeface="宋体" panose="02010600030101010101" pitchFamily="2" charset="-122"/>
              </a:rPr>
              <a:t>部分</a:t>
            </a:r>
            <a:endParaRPr lang="zh-CN" sz="8000" cap="all" dirty="0">
              <a:solidFill>
                <a:srgbClr val="FFD966"/>
              </a:solidFill>
            </a:endParaRPr>
          </a:p>
        </p:txBody>
      </p:sp>
    </p:spTree>
    <p:extLst>
      <p:ext uri="{BB962C8B-B14F-4D97-AF65-F5344CB8AC3E}">
        <p14:creationId xmlns:p14="http://schemas.microsoft.com/office/powerpoint/2010/main" val="363022793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70303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线</a:t>
            </a:r>
            <a:r>
              <a:rPr lang="zh-CN" altLang="en-US" sz="2800" dirty="0">
                <a:latin typeface="宋体" panose="02010600030101010101" pitchFamily="2" charset="-122"/>
              </a:rPr>
              <a:t>代</a:t>
            </a:r>
            <a:r>
              <a:rPr lang="zh-CN" altLang="en-US" sz="2800" dirty="0" smtClean="0">
                <a:latin typeface="宋体" panose="02010600030101010101" pitchFamily="2" charset="-122"/>
              </a:rPr>
              <a:t>基础与变换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smtClean="0">
                <a:solidFill>
                  <a:srgbClr val="000000"/>
                </a:solidFill>
              </a:rPr>
              <a:t>表面的几何表示</a:t>
            </a:r>
            <a:endParaRPr lang="en-US" altLang="zh-CN" sz="2800" kern="0" dirty="0" smtClean="0">
              <a:solidFill>
                <a:srgbClr val="000000"/>
              </a:solidFill>
            </a:endParaRPr>
          </a:p>
          <a:p>
            <a:pPr marL="457200" indent="-457200" defTabSz="825500" hangingPunct="0">
              <a:spcBef>
                <a:spcPts val="600"/>
              </a:spcBef>
              <a:spcAft>
                <a:spcPts val="600"/>
              </a:spcAft>
              <a:buFont typeface="Arial" panose="020B0604020202020204" pitchFamily="34" charset="0"/>
              <a:buChar char="•"/>
            </a:pPr>
            <a:r>
              <a:rPr lang="zh-CN" altLang="en-US" sz="2800" kern="0" dirty="0" smtClean="0">
                <a:solidFill>
                  <a:srgbClr val="000000"/>
                </a:solidFill>
              </a:rPr>
              <a:t>贴图技术概述</a:t>
            </a:r>
            <a:endParaRPr lang="zh-CN" sz="2800" kern="0" dirty="0">
              <a:solidFill>
                <a:srgbClr val="000000"/>
              </a:solidFill>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rPr>
              <a:t>课程内容</a:t>
            </a:r>
            <a:endParaRPr lang="zh-CN" sz="5000" kern="0" cap="all" dirty="0">
              <a:solidFill>
                <a:srgbClr val="000000"/>
              </a:solidFill>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308598"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smtClean="0">
                <a:solidFill>
                  <a:srgbClr val="000000"/>
                </a:solidFill>
                <a:latin typeface="宋体" panose="02010600030101010101" pitchFamily="2" charset="-122"/>
              </a:rPr>
              <a:t>几何体示例</a:t>
            </a:r>
            <a:endParaRPr lang="zh-CN" sz="5000" cap="all" dirty="0">
              <a:solidFill>
                <a:srgbClr val="000000"/>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2" name="图片 1"/>
          <p:cNvPicPr>
            <a:picLocks noChangeAspect="1"/>
          </p:cNvPicPr>
          <p:nvPr/>
        </p:nvPicPr>
        <p:blipFill>
          <a:blip r:embed="rId4"/>
          <a:stretch>
            <a:fillRect/>
          </a:stretch>
        </p:blipFill>
        <p:spPr>
          <a:xfrm>
            <a:off x="2636692" y="2340983"/>
            <a:ext cx="18685453" cy="10071488"/>
          </a:xfrm>
          <a:prstGeom prst="rect">
            <a:avLst/>
          </a:prstGeom>
        </p:spPr>
      </p:pic>
    </p:spTree>
    <p:extLst>
      <p:ext uri="{BB962C8B-B14F-4D97-AF65-F5344CB8AC3E}">
        <p14:creationId xmlns:p14="http://schemas.microsoft.com/office/powerpoint/2010/main" val="315437424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308598"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smtClean="0">
                <a:solidFill>
                  <a:srgbClr val="000000"/>
                </a:solidFill>
                <a:latin typeface="宋体" panose="02010600030101010101" pitchFamily="2" charset="-122"/>
              </a:rPr>
              <a:t>几何体示例</a:t>
            </a:r>
            <a:endParaRPr lang="zh-CN" sz="5000" cap="all" dirty="0">
              <a:solidFill>
                <a:srgbClr val="000000"/>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3" name="图片 2"/>
          <p:cNvPicPr>
            <a:picLocks noChangeAspect="1"/>
          </p:cNvPicPr>
          <p:nvPr/>
        </p:nvPicPr>
        <p:blipFill>
          <a:blip r:embed="rId4"/>
          <a:stretch>
            <a:fillRect/>
          </a:stretch>
        </p:blipFill>
        <p:spPr>
          <a:xfrm>
            <a:off x="3071380" y="2325699"/>
            <a:ext cx="17959820" cy="10921907"/>
          </a:xfrm>
          <a:prstGeom prst="rect">
            <a:avLst/>
          </a:prstGeom>
        </p:spPr>
      </p:pic>
    </p:spTree>
    <p:extLst>
      <p:ext uri="{BB962C8B-B14F-4D97-AF65-F5344CB8AC3E}">
        <p14:creationId xmlns:p14="http://schemas.microsoft.com/office/powerpoint/2010/main" val="424172180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3308598"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smtClean="0">
                <a:solidFill>
                  <a:srgbClr val="000000"/>
                </a:solidFill>
                <a:latin typeface="宋体" panose="02010600030101010101" pitchFamily="2" charset="-122"/>
              </a:rPr>
              <a:t>几何体示例</a:t>
            </a:r>
            <a:endParaRPr lang="zh-CN" sz="5000" cap="all" dirty="0">
              <a:solidFill>
                <a:srgbClr val="000000"/>
              </a:solidFill>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4" name="图片 3"/>
          <p:cNvPicPr>
            <a:picLocks noChangeAspect="1"/>
          </p:cNvPicPr>
          <p:nvPr/>
        </p:nvPicPr>
        <p:blipFill>
          <a:blip r:embed="rId4"/>
          <a:stretch>
            <a:fillRect/>
          </a:stretch>
        </p:blipFill>
        <p:spPr>
          <a:xfrm>
            <a:off x="3186112" y="2059727"/>
            <a:ext cx="17450234" cy="11380587"/>
          </a:xfrm>
          <a:prstGeom prst="rect">
            <a:avLst/>
          </a:prstGeom>
        </p:spPr>
      </p:pic>
    </p:spTree>
    <p:extLst>
      <p:ext uri="{BB962C8B-B14F-4D97-AF65-F5344CB8AC3E}">
        <p14:creationId xmlns:p14="http://schemas.microsoft.com/office/powerpoint/2010/main" val="183553736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表面常见表示法</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385746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隐式几何（</a:t>
            </a:r>
            <a:r>
              <a:rPr lang="en-US" altLang="zh-CN" sz="2800" dirty="0" smtClean="0">
                <a:latin typeface="宋体" panose="02010600030101010101" pitchFamily="2" charset="-122"/>
              </a:rPr>
              <a:t>Implicit Surface Equation</a:t>
            </a:r>
            <a:r>
              <a:rPr lang="zh-CN" altLang="en-US" sz="2800" dirty="0" smtClean="0">
                <a:latin typeface="宋体" panose="02010600030101010101" pitchFamily="2" charset="-122"/>
              </a:rPr>
              <a:t>）</a:t>
            </a:r>
            <a:r>
              <a:rPr lang="en-US" altLang="zh-CN" sz="2800" dirty="0" smtClean="0">
                <a:latin typeface="宋体" panose="02010600030101010101" pitchFamily="2" charset="-122"/>
              </a:rPr>
              <a:t>:</a:t>
            </a:r>
            <a:r>
              <a:rPr lang="zh-CN" altLang="en-US" sz="2800" dirty="0" smtClean="0">
                <a:latin typeface="宋体" panose="02010600030101010101" pitchFamily="2" charset="-122"/>
              </a:rPr>
              <a:t>比如一个远点的球体表面，可用</a:t>
            </a:r>
            <a:r>
              <a:rPr lang="en-US" altLang="zh-CN" sz="2800" dirty="0" smtClean="0">
                <a:latin typeface="宋体" panose="02010600030101010101" pitchFamily="2" charset="-122"/>
              </a:rPr>
              <a:t>x^2 + y^2 + z^2 = r^2</a:t>
            </a:r>
            <a:r>
              <a:rPr lang="zh-CN" altLang="en-US" sz="2800" dirty="0" smtClean="0">
                <a:latin typeface="宋体" panose="02010600030101010101" pitchFamily="2" charset="-122"/>
              </a:rPr>
              <a:t>表示。</a:t>
            </a:r>
            <a:r>
              <a:rPr lang="en-US" altLang="zh-CN" sz="2800" dirty="0">
                <a:latin typeface="宋体" panose="02010600030101010101" pitchFamily="2" charset="-122"/>
              </a:rPr>
              <a:t> </a:t>
            </a:r>
            <a:r>
              <a:rPr lang="en-US" altLang="zh-CN" sz="2800" dirty="0" smtClean="0">
                <a:latin typeface="宋体" panose="02010600030101010101" pitchFamily="2" charset="-122"/>
              </a:rPr>
              <a:t>Implicit</a:t>
            </a:r>
            <a:r>
              <a:rPr lang="zh-CN" altLang="en-US" sz="2800" dirty="0" smtClean="0">
                <a:latin typeface="宋体" panose="02010600030101010101" pitchFamily="2" charset="-122"/>
              </a:rPr>
              <a:t>意味着等式未解决</a:t>
            </a:r>
            <a:r>
              <a:rPr lang="en-US" altLang="zh-CN" sz="2800" dirty="0" smtClean="0">
                <a:latin typeface="宋体" panose="02010600030101010101" pitchFamily="2" charset="-122"/>
              </a:rPr>
              <a:t>x, y , z</a:t>
            </a:r>
            <a:r>
              <a:rPr lang="zh-CN" altLang="en-US" sz="2800" dirty="0" smtClean="0">
                <a:latin typeface="宋体" panose="02010600030101010101" pitchFamily="2" charset="-122"/>
              </a:rPr>
              <a:t>，而只是告诉你点之间的关系。</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显式表示（</a:t>
            </a:r>
            <a:r>
              <a:rPr lang="en-US" altLang="zh-CN" sz="2800" dirty="0" smtClean="0">
                <a:latin typeface="宋体" panose="02010600030101010101" pitchFamily="2" charset="-122"/>
              </a:rPr>
              <a:t>Parametric Surface Equation</a:t>
            </a:r>
            <a:r>
              <a:rPr lang="zh-CN" altLang="en-US" sz="2800" dirty="0" smtClean="0">
                <a:latin typeface="宋体" panose="02010600030101010101" pitchFamily="2" charset="-122"/>
              </a:rPr>
              <a:t>）</a:t>
            </a:r>
            <a:r>
              <a:rPr lang="en-US" altLang="zh-CN" sz="2800" dirty="0" smtClean="0">
                <a:latin typeface="宋体" panose="02010600030101010101" pitchFamily="2" charset="-122"/>
              </a:rPr>
              <a:t>:</a:t>
            </a:r>
            <a:r>
              <a:rPr lang="zh-CN" altLang="en-US" sz="2800" dirty="0" smtClean="0">
                <a:latin typeface="宋体" panose="02010600030101010101" pitchFamily="2" charset="-122"/>
              </a:rPr>
              <a:t>直接给出表面上的点或通过参数映射，如右图，二维的</a:t>
            </a:r>
            <a:r>
              <a:rPr lang="en-US" altLang="zh-CN" sz="2800" dirty="0" err="1" smtClean="0">
                <a:latin typeface="宋体" panose="02010600030101010101" pitchFamily="2" charset="-122"/>
              </a:rPr>
              <a:t>uv</a:t>
            </a:r>
            <a:r>
              <a:rPr lang="zh-CN" altLang="en-US" sz="2800" dirty="0" smtClean="0">
                <a:latin typeface="宋体" panose="02010600030101010101" pitchFamily="2" charset="-122"/>
              </a:rPr>
              <a:t>通过一定的映射关系</a:t>
            </a:r>
            <a:r>
              <a:rPr lang="en-US" altLang="zh-CN" sz="2800" dirty="0" smtClean="0">
                <a:latin typeface="宋体" panose="02010600030101010101" pitchFamily="2" charset="-122"/>
              </a:rPr>
              <a:t>f, </a:t>
            </a:r>
            <a:r>
              <a:rPr lang="zh-CN" altLang="en-US" sz="2800" dirty="0" smtClean="0">
                <a:latin typeface="宋体" panose="02010600030101010101" pitchFamily="2" charset="-122"/>
              </a:rPr>
              <a:t>可以映射到三维的曲面坐标。</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p:cNvPicPr>
            <a:picLocks noChangeAspect="1"/>
          </p:cNvPicPr>
          <p:nvPr/>
        </p:nvPicPr>
        <p:blipFill>
          <a:blip r:embed="rId4"/>
          <a:stretch>
            <a:fillRect/>
          </a:stretch>
        </p:blipFill>
        <p:spPr>
          <a:xfrm>
            <a:off x="15308910" y="1520170"/>
            <a:ext cx="5895975" cy="4905375"/>
          </a:xfrm>
          <a:prstGeom prst="rect">
            <a:avLst/>
          </a:prstGeom>
        </p:spPr>
      </p:pic>
      <p:pic>
        <p:nvPicPr>
          <p:cNvPr id="5" name="图片 4"/>
          <p:cNvPicPr>
            <a:picLocks noChangeAspect="1"/>
          </p:cNvPicPr>
          <p:nvPr/>
        </p:nvPicPr>
        <p:blipFill>
          <a:blip r:embed="rId5"/>
          <a:stretch>
            <a:fillRect/>
          </a:stretch>
        </p:blipFill>
        <p:spPr>
          <a:xfrm>
            <a:off x="12575234" y="7114441"/>
            <a:ext cx="11363325" cy="5076825"/>
          </a:xfrm>
          <a:prstGeom prst="rect">
            <a:avLst/>
          </a:prstGeom>
        </p:spPr>
      </p:pic>
    </p:spTree>
    <p:extLst>
      <p:ext uri="{BB962C8B-B14F-4D97-AF65-F5344CB8AC3E}">
        <p14:creationId xmlns:p14="http://schemas.microsoft.com/office/powerpoint/2010/main" val="67824211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表面常见表示法</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22878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hlinkClick r:id="rId3"/>
              </a:rPr>
              <a:t>贝塞</a:t>
            </a:r>
            <a:r>
              <a:rPr lang="zh-CN" altLang="en-US" sz="2800" dirty="0" smtClean="0">
                <a:latin typeface="宋体" panose="02010600030101010101" pitchFamily="2" charset="-122"/>
                <a:hlinkClick r:id="rId3"/>
              </a:rPr>
              <a:t>尔曲线</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hlinkClick r:id="rId4"/>
              </a:rPr>
              <a:t>贝塞</a:t>
            </a:r>
            <a:r>
              <a:rPr lang="zh-CN" altLang="en-US" sz="2800" dirty="0" smtClean="0">
                <a:latin typeface="宋体" panose="02010600030101010101" pitchFamily="2" charset="-122"/>
                <a:hlinkClick r:id="rId4"/>
              </a:rPr>
              <a:t>尔曲面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3" name="图片 12"/>
          <p:cNvPicPr>
            <a:picLocks noChangeAspect="1"/>
          </p:cNvPicPr>
          <p:nvPr/>
        </p:nvPicPr>
        <p:blipFill>
          <a:blip r:embed="rId6"/>
          <a:stretch>
            <a:fillRect/>
          </a:stretch>
        </p:blipFill>
        <p:spPr>
          <a:xfrm>
            <a:off x="12597944" y="7453512"/>
            <a:ext cx="4959340" cy="4656358"/>
          </a:xfrm>
          <a:prstGeom prst="rect">
            <a:avLst/>
          </a:prstGeom>
        </p:spPr>
      </p:pic>
      <p:pic>
        <p:nvPicPr>
          <p:cNvPr id="15" name="图片 14"/>
          <p:cNvPicPr>
            <a:picLocks noChangeAspect="1"/>
          </p:cNvPicPr>
          <p:nvPr/>
        </p:nvPicPr>
        <p:blipFill>
          <a:blip r:embed="rId7"/>
          <a:stretch>
            <a:fillRect/>
          </a:stretch>
        </p:blipFill>
        <p:spPr>
          <a:xfrm>
            <a:off x="18191767" y="7453512"/>
            <a:ext cx="4920529" cy="4631086"/>
          </a:xfrm>
          <a:prstGeom prst="rect">
            <a:avLst/>
          </a:prstGeom>
        </p:spPr>
      </p:pic>
      <p:pic>
        <p:nvPicPr>
          <p:cNvPr id="23" name="图片 22"/>
          <p:cNvPicPr>
            <a:picLocks noChangeAspect="1"/>
          </p:cNvPicPr>
          <p:nvPr/>
        </p:nvPicPr>
        <p:blipFill>
          <a:blip r:embed="rId8"/>
          <a:stretch>
            <a:fillRect/>
          </a:stretch>
        </p:blipFill>
        <p:spPr>
          <a:xfrm>
            <a:off x="12597944" y="4233178"/>
            <a:ext cx="4959340" cy="2707273"/>
          </a:xfrm>
          <a:prstGeom prst="rect">
            <a:avLst/>
          </a:prstGeom>
        </p:spPr>
      </p:pic>
      <p:pic>
        <p:nvPicPr>
          <p:cNvPr id="24" name="图片 23"/>
          <p:cNvPicPr>
            <a:picLocks noChangeAspect="1"/>
          </p:cNvPicPr>
          <p:nvPr/>
        </p:nvPicPr>
        <p:blipFill>
          <a:blip r:embed="rId9"/>
          <a:stretch>
            <a:fillRect/>
          </a:stretch>
        </p:blipFill>
        <p:spPr>
          <a:xfrm>
            <a:off x="18191767" y="4233178"/>
            <a:ext cx="4809824" cy="2669567"/>
          </a:xfrm>
          <a:prstGeom prst="rect">
            <a:avLst/>
          </a:prstGeom>
        </p:spPr>
      </p:pic>
    </p:spTree>
    <p:extLst>
      <p:ext uri="{BB962C8B-B14F-4D97-AF65-F5344CB8AC3E}">
        <p14:creationId xmlns:p14="http://schemas.microsoft.com/office/powerpoint/2010/main" val="334818479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三角形网格</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498085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2800" dirty="0" smtClean="0">
                <a:solidFill>
                  <a:srgbClr val="000000"/>
                </a:solidFill>
                <a:latin typeface="宋体" panose="02010600030101010101" pitchFamily="2" charset="-122"/>
              </a:rPr>
              <a:t>选取三角形构造表面的优点</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三角形是最简单的多边形</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三角形必然是平坦的</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三角形多次转换之后仍然维持三角形，对于仿射转换和透视转换也成立</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几乎所有的商用图形加速硬件都是为三角形光栅化而设计</a:t>
            </a:r>
            <a:endParaRPr lang="en-US"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pic>
        <p:nvPicPr>
          <p:cNvPr id="2" name="图片 1"/>
          <p:cNvPicPr>
            <a:picLocks noChangeAspect="1"/>
          </p:cNvPicPr>
          <p:nvPr/>
        </p:nvPicPr>
        <p:blipFill>
          <a:blip r:embed="rId4"/>
          <a:stretch>
            <a:fillRect/>
          </a:stretch>
        </p:blipFill>
        <p:spPr>
          <a:xfrm>
            <a:off x="12129796" y="5260126"/>
            <a:ext cx="12182475" cy="4648200"/>
          </a:xfrm>
          <a:prstGeom prst="rect">
            <a:avLst/>
          </a:prstGeom>
        </p:spPr>
      </p:pic>
    </p:spTree>
    <p:extLst>
      <p:ext uri="{BB962C8B-B14F-4D97-AF65-F5344CB8AC3E}">
        <p14:creationId xmlns:p14="http://schemas.microsoft.com/office/powerpoint/2010/main" val="393765347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三角形网格</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759695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2800" dirty="0" smtClean="0">
                <a:solidFill>
                  <a:srgbClr val="000000"/>
                </a:solidFill>
                <a:latin typeface="宋体" panose="02010600030101010101" pitchFamily="2" charset="-122"/>
              </a:rPr>
              <a:t>选取三角形的优点</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三角形是最简单的多边形</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三角形必然是平坦的</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三角形多次转换之后仍然维持三角形，对于仿射转换和透视转换也成立</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几乎所有的商用图形加速硬件都是为三角形光栅化而设计</a:t>
            </a:r>
            <a:endParaRPr lang="en-US" altLang="zh-CN" sz="2800" dirty="0" smtClean="0">
              <a:solidFill>
                <a:srgbClr val="000000"/>
              </a:solidFill>
              <a:latin typeface="宋体" panose="02010600030101010101" pitchFamily="2" charset="-122"/>
              <a:cs typeface="宋体" panose="02010600030101010101" pitchFamily="2" charset="-122"/>
            </a:endParaRPr>
          </a:p>
          <a:p>
            <a:pPr>
              <a:spcBef>
                <a:spcPts val="600"/>
              </a:spcBef>
              <a:spcAft>
                <a:spcPts val="600"/>
              </a:spcAft>
            </a:pPr>
            <a:r>
              <a:rPr lang="zh-CN" altLang="en-US" sz="2800" dirty="0" smtClean="0">
                <a:solidFill>
                  <a:srgbClr val="000000"/>
                </a:solidFill>
                <a:latin typeface="宋体" panose="02010600030101010101" pitchFamily="2" charset="-122"/>
                <a:cs typeface="宋体" panose="02010600030101010101" pitchFamily="2" charset="-122"/>
              </a:rPr>
              <a:t>三角形镶嵌（</a:t>
            </a:r>
            <a:r>
              <a:rPr lang="en-US" altLang="zh-CN" sz="2800" dirty="0" smtClean="0">
                <a:solidFill>
                  <a:srgbClr val="000000"/>
                </a:solidFill>
                <a:latin typeface="宋体" panose="02010600030101010101" pitchFamily="2" charset="-122"/>
                <a:cs typeface="宋体" panose="02010600030101010101" pitchFamily="2" charset="-122"/>
              </a:rPr>
              <a:t>Tessellation</a:t>
            </a:r>
            <a:r>
              <a:rPr lang="zh-CN" altLang="en-US" sz="2800" dirty="0" smtClean="0">
                <a:solidFill>
                  <a:srgbClr val="000000"/>
                </a:solidFill>
                <a:latin typeface="宋体" panose="02010600030101010101" pitchFamily="2" charset="-122"/>
                <a:cs typeface="宋体" panose="02010600030101010101" pitchFamily="2" charset="-122"/>
              </a:rPr>
              <a:t>）</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把表面分割为一组离散多边形（三角形或四边形）的过程</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层次细节（</a:t>
            </a:r>
            <a:r>
              <a:rPr lang="en-US" altLang="zh-CN" sz="2800" dirty="0">
                <a:solidFill>
                  <a:srgbClr val="000000"/>
                </a:solidFill>
                <a:latin typeface="宋体" panose="02010600030101010101" pitchFamily="2" charset="-122"/>
                <a:cs typeface="宋体" panose="02010600030101010101" pitchFamily="2" charset="-122"/>
              </a:rPr>
              <a:t> LOD </a:t>
            </a:r>
            <a:r>
              <a:rPr lang="zh-CN" altLang="en-US" sz="2800" dirty="0" smtClean="0">
                <a:solidFill>
                  <a:srgbClr val="000000"/>
                </a:solidFill>
                <a:latin typeface="宋体" panose="02010600030101010101" pitchFamily="2" charset="-122"/>
                <a:cs typeface="宋体" panose="02010600030101010101" pitchFamily="2" charset="-122"/>
              </a:rPr>
              <a:t>）</a:t>
            </a:r>
            <a:r>
              <a:rPr lang="en-US" altLang="zh-CN" sz="2800" dirty="0" smtClean="0">
                <a:solidFill>
                  <a:srgbClr val="000000"/>
                </a:solidFill>
                <a:latin typeface="宋体" panose="02010600030101010101" pitchFamily="2" charset="-122"/>
                <a:cs typeface="宋体" panose="02010600030101010101" pitchFamily="2" charset="-122"/>
              </a:rPr>
              <a:t>:</a:t>
            </a:r>
            <a:r>
              <a:rPr lang="zh-CN" altLang="en-US" sz="2800" dirty="0" smtClean="0">
                <a:solidFill>
                  <a:srgbClr val="000000"/>
                </a:solidFill>
                <a:latin typeface="宋体" panose="02010600030101010101" pitchFamily="2" charset="-122"/>
                <a:cs typeface="宋体" panose="02010600030101010101" pitchFamily="2" charset="-122"/>
              </a:rPr>
              <a:t>设计不同版本的三角形网格链去逼近。</a:t>
            </a:r>
            <a:endParaRPr lang="en-US"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8327" y="6040869"/>
            <a:ext cx="10058400" cy="4264073"/>
          </a:xfrm>
          <a:prstGeom prst="rect">
            <a:avLst/>
          </a:prstGeom>
        </p:spPr>
      </p:pic>
    </p:spTree>
    <p:extLst>
      <p:ext uri="{BB962C8B-B14F-4D97-AF65-F5344CB8AC3E}">
        <p14:creationId xmlns:p14="http://schemas.microsoft.com/office/powerpoint/2010/main" val="390976057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构造三角形网格</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35804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三角形由三个顶点的位置矢量定义。</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相邻顶点的位置矢量相减得到</a:t>
            </a:r>
            <a:r>
              <a:rPr lang="en-US" altLang="zh-CN" sz="2800" dirty="0" smtClean="0">
                <a:solidFill>
                  <a:srgbClr val="000000"/>
                </a:solidFill>
              </a:rPr>
              <a:t>3</a:t>
            </a:r>
            <a:r>
              <a:rPr lang="zh-CN" altLang="en-US" sz="2800" dirty="0" smtClean="0">
                <a:solidFill>
                  <a:srgbClr val="000000"/>
                </a:solidFill>
              </a:rPr>
              <a:t>条棱的矢量，任意两棱矢量的叉积，归一化后就能得到单位面法线</a:t>
            </a:r>
            <a:r>
              <a:rPr lang="en-US" altLang="zh-CN" sz="2800" b="1" dirty="0" smtClean="0">
                <a:solidFill>
                  <a:srgbClr val="000000"/>
                </a:solidFill>
              </a:rPr>
              <a:t>N</a:t>
            </a:r>
            <a:endParaRPr lang="zh-CN" sz="2800" b="1"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依照法线方向定义三角形正面和背面。</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三角形网络就是</a:t>
            </a:r>
            <a:r>
              <a:rPr lang="zh-CN" altLang="en-US" sz="2800" dirty="0">
                <a:solidFill>
                  <a:srgbClr val="000000"/>
                </a:solidFill>
              </a:rPr>
              <a:t>一</a:t>
            </a:r>
            <a:r>
              <a:rPr lang="zh-CN" altLang="en-US" sz="2800" dirty="0" smtClean="0">
                <a:solidFill>
                  <a:srgbClr val="000000"/>
                </a:solidFill>
              </a:rPr>
              <a:t>个三角形表，表中每个三角形对应</a:t>
            </a:r>
            <a:r>
              <a:rPr lang="en-US" altLang="zh-CN" sz="2800" dirty="0" smtClean="0">
                <a:solidFill>
                  <a:srgbClr val="000000"/>
                </a:solidFill>
              </a:rPr>
              <a:t>3</a:t>
            </a:r>
            <a:r>
              <a:rPr lang="zh-CN" altLang="en-US" sz="2800" dirty="0" smtClean="0">
                <a:solidFill>
                  <a:srgbClr val="000000"/>
                </a:solidFill>
              </a:rPr>
              <a:t>个顶点。为更高效，通常会索引化三角形表，组成索引缓冲（</a:t>
            </a:r>
            <a:r>
              <a:rPr lang="en-US" altLang="zh-CN" sz="2800" dirty="0" smtClean="0">
                <a:solidFill>
                  <a:srgbClr val="000000"/>
                </a:solidFill>
              </a:rPr>
              <a:t>Index Buffer</a:t>
            </a:r>
            <a:r>
              <a:rPr lang="zh-CN" altLang="en-US" sz="2800" dirty="0" smtClean="0">
                <a:solidFill>
                  <a:srgbClr val="000000"/>
                </a:solidFill>
              </a:rPr>
              <a:t>）</a:t>
            </a:r>
            <a:endParaRPr lang="zh-CN" sz="2800" dirty="0">
              <a:solidFill>
                <a:srgbClr val="000000"/>
              </a:solidFill>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4641" y="3382458"/>
            <a:ext cx="3095625" cy="4572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4641" y="4192083"/>
            <a:ext cx="3095625" cy="17526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84641" y="6297108"/>
            <a:ext cx="3095625" cy="97155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03253" y="7621083"/>
            <a:ext cx="10058400" cy="4615786"/>
          </a:xfrm>
          <a:prstGeom prst="rect">
            <a:avLst/>
          </a:prstGeom>
        </p:spPr>
      </p:pic>
    </p:spTree>
    <p:extLst>
      <p:ext uri="{BB962C8B-B14F-4D97-AF65-F5344CB8AC3E}">
        <p14:creationId xmlns:p14="http://schemas.microsoft.com/office/powerpoint/2010/main" val="317363566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三角形网格顶点属性</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154914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三角形的视觉特性都是记录在网格的顶点上的。</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位置矢量</a:t>
            </a:r>
            <a:r>
              <a:rPr lang="en-US" altLang="zh-CN" sz="2800" dirty="0" smtClean="0">
                <a:solidFill>
                  <a:srgbClr val="000000"/>
                </a:solidFill>
              </a:rPr>
              <a:t>(p)</a:t>
            </a:r>
            <a:r>
              <a:rPr lang="zh-CN" altLang="en-US" sz="2800" dirty="0">
                <a:solidFill>
                  <a:srgbClr val="000000"/>
                </a:solidFill>
              </a:rPr>
              <a:t>、</a:t>
            </a:r>
            <a:r>
              <a:rPr lang="zh-CN" altLang="en-US" sz="2800" dirty="0" smtClean="0">
                <a:solidFill>
                  <a:srgbClr val="000000"/>
                </a:solidFill>
              </a:rPr>
              <a:t>顶点法线</a:t>
            </a:r>
            <a:r>
              <a:rPr lang="en-US" altLang="zh-CN" sz="2800" dirty="0" smtClean="0">
                <a:solidFill>
                  <a:srgbClr val="000000"/>
                </a:solidFill>
              </a:rPr>
              <a:t>(n)</a:t>
            </a:r>
            <a:r>
              <a:rPr lang="zh-CN" altLang="en-US" sz="2800" dirty="0" smtClean="0">
                <a:solidFill>
                  <a:srgbClr val="000000"/>
                </a:solidFill>
              </a:rPr>
              <a:t>、</a:t>
            </a:r>
            <a:r>
              <a:rPr lang="zh-CN" altLang="en-US" sz="2800" dirty="0" smtClean="0">
                <a:solidFill>
                  <a:srgbClr val="000000"/>
                </a:solidFill>
                <a:hlinkClick r:id="rId4"/>
              </a:rPr>
              <a:t>顶点切线</a:t>
            </a:r>
            <a:r>
              <a:rPr lang="en-US" altLang="zh-CN" sz="2800" dirty="0" smtClean="0">
                <a:solidFill>
                  <a:srgbClr val="000000"/>
                </a:solidFill>
                <a:hlinkClick r:id="rId4"/>
              </a:rPr>
              <a:t>(t)</a:t>
            </a:r>
            <a:r>
              <a:rPr lang="zh-CN" altLang="en-US" sz="2800" dirty="0" smtClean="0">
                <a:solidFill>
                  <a:srgbClr val="000000"/>
                </a:solidFill>
              </a:rPr>
              <a:t>、漫反射坐标、纹理坐标、蒙皮权重</a:t>
            </a:r>
            <a:endParaRPr lang="zh-CN" sz="2800" dirty="0">
              <a:solidFill>
                <a:srgbClr val="000000"/>
              </a:solidFill>
            </a:endParaRPr>
          </a:p>
        </p:txBody>
      </p:sp>
      <p:pic>
        <p:nvPicPr>
          <p:cNvPr id="2" name="图片 1"/>
          <p:cNvPicPr>
            <a:picLocks noChangeAspect="1"/>
          </p:cNvPicPr>
          <p:nvPr/>
        </p:nvPicPr>
        <p:blipFill>
          <a:blip r:embed="rId5"/>
          <a:stretch>
            <a:fillRect/>
          </a:stretch>
        </p:blipFill>
        <p:spPr>
          <a:xfrm>
            <a:off x="13560569" y="4526966"/>
            <a:ext cx="9860928" cy="7603418"/>
          </a:xfrm>
          <a:prstGeom prst="rect">
            <a:avLst/>
          </a:prstGeom>
        </p:spPr>
      </p:pic>
    </p:spTree>
    <p:extLst>
      <p:ext uri="{BB962C8B-B14F-4D97-AF65-F5344CB8AC3E}">
        <p14:creationId xmlns:p14="http://schemas.microsoft.com/office/powerpoint/2010/main" val="155743665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网格操作简介</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rPr>
              <a:t>细分</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rPr>
              <a:t>简化</a:t>
            </a:r>
            <a:endParaRPr lang="zh-CN" sz="2800" b="1"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正规化</a:t>
            </a:r>
            <a:endParaRPr lang="en-US" altLang="zh-CN" sz="2800" dirty="0" smtClean="0">
              <a:solidFill>
                <a:srgbClr val="000000"/>
              </a:solidFill>
            </a:endParaRPr>
          </a:p>
        </p:txBody>
      </p:sp>
      <p:pic>
        <p:nvPicPr>
          <p:cNvPr id="2" name="图片 1"/>
          <p:cNvPicPr>
            <a:picLocks noChangeAspect="1"/>
          </p:cNvPicPr>
          <p:nvPr/>
        </p:nvPicPr>
        <p:blipFill>
          <a:blip r:embed="rId4"/>
          <a:stretch>
            <a:fillRect/>
          </a:stretch>
        </p:blipFill>
        <p:spPr>
          <a:xfrm>
            <a:off x="15070932" y="3695603"/>
            <a:ext cx="5876058" cy="3782423"/>
          </a:xfrm>
          <a:prstGeom prst="rect">
            <a:avLst/>
          </a:prstGeom>
        </p:spPr>
      </p:pic>
      <p:pic>
        <p:nvPicPr>
          <p:cNvPr id="4" name="图片 3"/>
          <p:cNvPicPr>
            <a:picLocks noChangeAspect="1"/>
          </p:cNvPicPr>
          <p:nvPr/>
        </p:nvPicPr>
        <p:blipFill>
          <a:blip r:embed="rId5"/>
          <a:stretch>
            <a:fillRect/>
          </a:stretch>
        </p:blipFill>
        <p:spPr>
          <a:xfrm>
            <a:off x="13808653" y="8138753"/>
            <a:ext cx="9024536" cy="3415937"/>
          </a:xfrm>
          <a:prstGeom prst="rect">
            <a:avLst/>
          </a:prstGeom>
        </p:spPr>
      </p:pic>
    </p:spTree>
    <p:extLst>
      <p:ext uri="{BB962C8B-B14F-4D97-AF65-F5344CB8AC3E}">
        <p14:creationId xmlns:p14="http://schemas.microsoft.com/office/powerpoint/2010/main" val="191548440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宋体" panose="02010600030101010101" pitchFamily="2" charset="-122"/>
              </a:rPr>
              <a:t>线代基础与变换</a:t>
            </a:r>
            <a:endParaRPr lang="zh-CN" sz="6000" dirty="0"/>
          </a:p>
        </p:txBody>
      </p:sp>
      <p:sp>
        <p:nvSpPr>
          <p:cNvPr id="45" name="AEVER"/>
          <p:cNvSpPr txBox="1"/>
          <p:nvPr/>
        </p:nvSpPr>
        <p:spPr>
          <a:xfrm>
            <a:off x="9627212"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rPr>
              <a:t>第</a:t>
            </a:r>
            <a:r>
              <a:rPr lang="zh-CN" altLang="en-US" sz="8000" cap="all" dirty="0" smtClean="0">
                <a:solidFill>
                  <a:srgbClr val="FFD966"/>
                </a:solidFill>
                <a:latin typeface="宋体" panose="02010600030101010101" pitchFamily="2" charset="-122"/>
              </a:rPr>
              <a:t>一部分</a:t>
            </a:r>
            <a:endParaRPr lang="zh-CN" sz="8000" cap="all" dirty="0">
              <a:solidFill>
                <a:srgbClr val="FFD966"/>
              </a:solidFill>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细分</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smtClean="0">
                <a:solidFill>
                  <a:srgbClr val="000000"/>
                </a:solidFill>
              </a:rPr>
              <a:t>Subdivision (</a:t>
            </a:r>
            <a:r>
              <a:rPr lang="en-US" altLang="zh-CN" sz="2800" dirty="0" err="1" smtClean="0">
                <a:solidFill>
                  <a:srgbClr val="000000"/>
                </a:solidFill>
              </a:rPr>
              <a:t>Upsampling</a:t>
            </a:r>
            <a:r>
              <a:rPr lang="en-US" altLang="zh-CN" sz="2800" dirty="0" smtClean="0">
                <a:solidFill>
                  <a:srgbClr val="000000"/>
                </a:solidFill>
              </a:rPr>
              <a:t>)</a:t>
            </a: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增加了三角形数量</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提高了模型的分辨率</a:t>
            </a:r>
            <a:endParaRPr lang="en-US" altLang="zh-CN" sz="2800" dirty="0" smtClean="0">
              <a:solidFill>
                <a:srgbClr val="000000"/>
              </a:solidFill>
            </a:endParaRPr>
          </a:p>
        </p:txBody>
      </p:sp>
      <p:pic>
        <p:nvPicPr>
          <p:cNvPr id="5" name="图片 4"/>
          <p:cNvPicPr>
            <a:picLocks noChangeAspect="1"/>
          </p:cNvPicPr>
          <p:nvPr/>
        </p:nvPicPr>
        <p:blipFill>
          <a:blip r:embed="rId4"/>
          <a:stretch>
            <a:fillRect/>
          </a:stretch>
        </p:blipFill>
        <p:spPr>
          <a:xfrm>
            <a:off x="12732398" y="1144212"/>
            <a:ext cx="11049000" cy="6000750"/>
          </a:xfrm>
          <a:prstGeom prst="rect">
            <a:avLst/>
          </a:prstGeom>
        </p:spPr>
      </p:pic>
      <p:pic>
        <p:nvPicPr>
          <p:cNvPr id="6" name="图片 5"/>
          <p:cNvPicPr>
            <a:picLocks noChangeAspect="1"/>
          </p:cNvPicPr>
          <p:nvPr/>
        </p:nvPicPr>
        <p:blipFill>
          <a:blip r:embed="rId5"/>
          <a:stretch>
            <a:fillRect/>
          </a:stretch>
        </p:blipFill>
        <p:spPr>
          <a:xfrm>
            <a:off x="12732398" y="7743899"/>
            <a:ext cx="6896100" cy="1971675"/>
          </a:xfrm>
          <a:prstGeom prst="rect">
            <a:avLst/>
          </a:prstGeom>
        </p:spPr>
      </p:pic>
      <p:pic>
        <p:nvPicPr>
          <p:cNvPr id="9" name="图片 8"/>
          <p:cNvPicPr>
            <a:picLocks noChangeAspect="1"/>
          </p:cNvPicPr>
          <p:nvPr/>
        </p:nvPicPr>
        <p:blipFill>
          <a:blip r:embed="rId6"/>
          <a:stretch>
            <a:fillRect/>
          </a:stretch>
        </p:blipFill>
        <p:spPr>
          <a:xfrm>
            <a:off x="12732398" y="10314511"/>
            <a:ext cx="10944225" cy="2409825"/>
          </a:xfrm>
          <a:prstGeom prst="rect">
            <a:avLst/>
          </a:prstGeom>
        </p:spPr>
      </p:pic>
    </p:spTree>
    <p:extLst>
      <p:ext uri="{BB962C8B-B14F-4D97-AF65-F5344CB8AC3E}">
        <p14:creationId xmlns:p14="http://schemas.microsoft.com/office/powerpoint/2010/main" val="2749377173"/>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简化</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330346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smtClean="0">
                <a:solidFill>
                  <a:srgbClr val="000000"/>
                </a:solidFill>
              </a:rPr>
              <a:t>Simplification(</a:t>
            </a:r>
            <a:r>
              <a:rPr lang="en-US" altLang="zh-CN" sz="2800" dirty="0" err="1" smtClean="0">
                <a:solidFill>
                  <a:srgbClr val="000000"/>
                </a:solidFill>
              </a:rPr>
              <a:t>Downsampling</a:t>
            </a:r>
            <a:r>
              <a:rPr lang="en-US" altLang="zh-CN" sz="2800" dirty="0" smtClean="0">
                <a:solidFill>
                  <a:srgbClr val="000000"/>
                </a:solidFill>
              </a:rPr>
              <a:t>)</a:t>
            </a: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简化三角形数量</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需要保证可以维持基本的连接关系</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en-US" altLang="zh-CN" sz="2800" dirty="0" err="1" smtClean="0">
                <a:solidFill>
                  <a:srgbClr val="000000"/>
                </a:solidFill>
              </a:rPr>
              <a:t>Mipmap</a:t>
            </a:r>
            <a:r>
              <a:rPr lang="zh-CN" altLang="en-US" sz="2800" dirty="0" smtClean="0">
                <a:solidFill>
                  <a:srgbClr val="000000"/>
                </a:solidFill>
              </a:rPr>
              <a:t>多层次图像：</a:t>
            </a:r>
            <a:r>
              <a:rPr lang="zh-CN" altLang="en-US" sz="2800" dirty="0">
                <a:solidFill>
                  <a:srgbClr val="000000"/>
                </a:solidFill>
              </a:rPr>
              <a:t>为每张纹理建立低分辨率位图序列，每张位图宽高为前一张一半。</a:t>
            </a:r>
            <a:endParaRPr lang="en-US" altLang="zh-CN" sz="2800" dirty="0">
              <a:solidFill>
                <a:srgbClr val="000000"/>
              </a:solidFill>
            </a:endParaRPr>
          </a:p>
          <a:p>
            <a:pPr marL="457200" indent="-457200">
              <a:spcBef>
                <a:spcPts val="600"/>
              </a:spcBef>
              <a:spcAft>
                <a:spcPts val="600"/>
              </a:spcAft>
              <a:buFont typeface="Arial" panose="020B0604020202020204" pitchFamily="34" charset="0"/>
              <a:buChar char="•"/>
            </a:pPr>
            <a:endParaRPr lang="en-US" altLang="zh-CN" sz="2800" dirty="0" smtClean="0">
              <a:solidFill>
                <a:srgbClr val="000000"/>
              </a:solidFill>
            </a:endParaRPr>
          </a:p>
        </p:txBody>
      </p:sp>
      <p:pic>
        <p:nvPicPr>
          <p:cNvPr id="2" name="图片 1"/>
          <p:cNvPicPr>
            <a:picLocks noChangeAspect="1"/>
          </p:cNvPicPr>
          <p:nvPr/>
        </p:nvPicPr>
        <p:blipFill>
          <a:blip r:embed="rId4"/>
          <a:stretch>
            <a:fillRect/>
          </a:stretch>
        </p:blipFill>
        <p:spPr>
          <a:xfrm>
            <a:off x="12631259" y="403083"/>
            <a:ext cx="10982325" cy="6067425"/>
          </a:xfrm>
          <a:prstGeom prst="rect">
            <a:avLst/>
          </a:prstGeom>
        </p:spPr>
      </p:pic>
      <p:pic>
        <p:nvPicPr>
          <p:cNvPr id="4" name="图片 3"/>
          <p:cNvPicPr>
            <a:picLocks noChangeAspect="1"/>
          </p:cNvPicPr>
          <p:nvPr/>
        </p:nvPicPr>
        <p:blipFill>
          <a:blip r:embed="rId5"/>
          <a:stretch>
            <a:fillRect/>
          </a:stretch>
        </p:blipFill>
        <p:spPr>
          <a:xfrm>
            <a:off x="12631259" y="6470508"/>
            <a:ext cx="6515100" cy="25527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31259" y="9023208"/>
            <a:ext cx="8545414" cy="4449123"/>
          </a:xfrm>
          <a:prstGeom prst="rect">
            <a:avLst/>
          </a:prstGeom>
        </p:spPr>
      </p:pic>
    </p:spTree>
    <p:extLst>
      <p:ext uri="{BB962C8B-B14F-4D97-AF65-F5344CB8AC3E}">
        <p14:creationId xmlns:p14="http://schemas.microsoft.com/office/powerpoint/2010/main" val="1014558027"/>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正规化</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smtClean="0">
                <a:solidFill>
                  <a:srgbClr val="000000"/>
                </a:solidFill>
              </a:rPr>
              <a:t>Regularization</a:t>
            </a: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规范化三角形尺寸，避免三角形大小相差太多</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尽量让三角形规范化更像正三角形</a:t>
            </a:r>
            <a:endParaRPr lang="en-US" altLang="zh-CN" sz="2800" dirty="0" smtClean="0">
              <a:solidFill>
                <a:srgbClr val="000000"/>
              </a:solidFill>
            </a:endParaRPr>
          </a:p>
        </p:txBody>
      </p:sp>
      <p:pic>
        <p:nvPicPr>
          <p:cNvPr id="4" name="图片 3"/>
          <p:cNvPicPr>
            <a:picLocks noChangeAspect="1"/>
          </p:cNvPicPr>
          <p:nvPr/>
        </p:nvPicPr>
        <p:blipFill>
          <a:blip r:embed="rId4"/>
          <a:stretch>
            <a:fillRect/>
          </a:stretch>
        </p:blipFill>
        <p:spPr>
          <a:xfrm>
            <a:off x="12841935" y="5260126"/>
            <a:ext cx="10829925" cy="6038850"/>
          </a:xfrm>
          <a:prstGeom prst="rect">
            <a:avLst/>
          </a:prstGeom>
        </p:spPr>
      </p:pic>
    </p:spTree>
    <p:extLst>
      <p:ext uri="{BB962C8B-B14F-4D97-AF65-F5344CB8AC3E}">
        <p14:creationId xmlns:p14="http://schemas.microsoft.com/office/powerpoint/2010/main" val="21205332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smtClean="0">
                <a:latin typeface="宋体" panose="02010600030101010101" pitchFamily="2" charset="-122"/>
              </a:rPr>
              <a:t>贴图技术概述</a:t>
            </a:r>
            <a:endParaRPr lang="zh-CN" sz="6000" dirty="0"/>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smtClean="0">
                <a:solidFill>
                  <a:srgbClr val="FFD966"/>
                </a:solidFill>
                <a:latin typeface="宋体" panose="02010600030101010101" pitchFamily="2" charset="-122"/>
              </a:rPr>
              <a:t>第</a:t>
            </a:r>
            <a:r>
              <a:rPr lang="zh-CN" altLang="en-US" sz="8000" cap="all" dirty="0">
                <a:solidFill>
                  <a:srgbClr val="FFD966"/>
                </a:solidFill>
                <a:latin typeface="宋体" panose="02010600030101010101" pitchFamily="2" charset="-122"/>
              </a:rPr>
              <a:t>二</a:t>
            </a:r>
            <a:r>
              <a:rPr lang="zh-CN" altLang="en-US" sz="8000" cap="all" dirty="0" smtClean="0">
                <a:solidFill>
                  <a:srgbClr val="FFD966"/>
                </a:solidFill>
                <a:latin typeface="宋体" panose="02010600030101010101" pitchFamily="2" charset="-122"/>
              </a:rPr>
              <a:t>部分</a:t>
            </a:r>
            <a:endParaRPr lang="zh-CN" sz="8000" cap="all" dirty="0">
              <a:solidFill>
                <a:srgbClr val="FFD966"/>
              </a:solidFill>
            </a:endParaRPr>
          </a:p>
        </p:txBody>
      </p:sp>
    </p:spTree>
    <p:extLst>
      <p:ext uri="{BB962C8B-B14F-4D97-AF65-F5344CB8AC3E}">
        <p14:creationId xmlns:p14="http://schemas.microsoft.com/office/powerpoint/2010/main" val="251013039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纹理</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241091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三维物体的表面都可以展开成一个二维纹理，三维物体上的任何一个点，都会对应二维纹理的一个贴图位置，我们把这种映射关系又叫纹理映射。</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纹理坐标：使用</a:t>
            </a:r>
            <a:r>
              <a:rPr lang="en-US" altLang="zh-CN" sz="2800" dirty="0" smtClean="0">
                <a:solidFill>
                  <a:srgbClr val="000000"/>
                </a:solidFill>
              </a:rPr>
              <a:t>u, v</a:t>
            </a:r>
            <a:r>
              <a:rPr lang="zh-CN" altLang="en-US" sz="2800" dirty="0" smtClean="0">
                <a:solidFill>
                  <a:srgbClr val="000000"/>
                </a:solidFill>
              </a:rPr>
              <a:t>两个归一化的数值来表示坐标， 坐标范围从纹理左下角（</a:t>
            </a:r>
            <a:r>
              <a:rPr lang="en-US" altLang="zh-CN" sz="2800" dirty="0" smtClean="0">
                <a:solidFill>
                  <a:srgbClr val="000000"/>
                </a:solidFill>
              </a:rPr>
              <a:t>0</a:t>
            </a:r>
            <a:r>
              <a:rPr lang="zh-CN" altLang="en-US" sz="2800" dirty="0" smtClean="0">
                <a:solidFill>
                  <a:srgbClr val="000000"/>
                </a:solidFill>
              </a:rPr>
              <a:t>，</a:t>
            </a:r>
            <a:r>
              <a:rPr lang="en-US" altLang="zh-CN" sz="2800" dirty="0" smtClean="0">
                <a:solidFill>
                  <a:srgbClr val="000000"/>
                </a:solidFill>
              </a:rPr>
              <a:t>0</a:t>
            </a:r>
            <a:r>
              <a:rPr lang="zh-CN" altLang="en-US" sz="2800" dirty="0" smtClean="0">
                <a:solidFill>
                  <a:srgbClr val="000000"/>
                </a:solidFill>
              </a:rPr>
              <a:t>）至右上角（</a:t>
            </a:r>
            <a:r>
              <a:rPr lang="en-US" altLang="zh-CN" sz="2800" dirty="0" smtClean="0">
                <a:solidFill>
                  <a:srgbClr val="000000"/>
                </a:solidFill>
              </a:rPr>
              <a:t>1</a:t>
            </a:r>
            <a:r>
              <a:rPr lang="zh-CN" altLang="en-US" sz="2800" dirty="0" smtClean="0">
                <a:solidFill>
                  <a:srgbClr val="000000"/>
                </a:solidFill>
              </a:rPr>
              <a:t>，</a:t>
            </a:r>
            <a:r>
              <a:rPr lang="en-US" altLang="zh-CN" sz="2800" dirty="0" smtClean="0">
                <a:solidFill>
                  <a:srgbClr val="000000"/>
                </a:solidFill>
              </a:rPr>
              <a:t>1</a:t>
            </a:r>
            <a:r>
              <a:rPr lang="zh-CN" altLang="en-US" sz="2800" dirty="0" smtClean="0">
                <a:solidFill>
                  <a:srgbClr val="000000"/>
                </a:solidFill>
              </a:rPr>
              <a:t>）</a:t>
            </a:r>
            <a:endParaRPr lang="zh-CN" sz="2800" dirty="0">
              <a:solidFill>
                <a:srgbClr val="000000"/>
              </a:solidFill>
            </a:endParaRPr>
          </a:p>
        </p:txBody>
      </p:sp>
      <p:pic>
        <p:nvPicPr>
          <p:cNvPr id="4" name="图片 3"/>
          <p:cNvPicPr>
            <a:picLocks noChangeAspect="1"/>
          </p:cNvPicPr>
          <p:nvPr/>
        </p:nvPicPr>
        <p:blipFill>
          <a:blip r:embed="rId4"/>
          <a:stretch>
            <a:fillRect/>
          </a:stretch>
        </p:blipFill>
        <p:spPr>
          <a:xfrm>
            <a:off x="12129796" y="1744895"/>
            <a:ext cx="12353925" cy="4543425"/>
          </a:xfrm>
          <a:prstGeom prst="rect">
            <a:avLst/>
          </a:prstGeom>
        </p:spPr>
      </p:pic>
      <p:pic>
        <p:nvPicPr>
          <p:cNvPr id="5" name="图片 4"/>
          <p:cNvPicPr>
            <a:picLocks noChangeAspect="1"/>
          </p:cNvPicPr>
          <p:nvPr/>
        </p:nvPicPr>
        <p:blipFill>
          <a:blip r:embed="rId5"/>
          <a:stretch>
            <a:fillRect/>
          </a:stretch>
        </p:blipFill>
        <p:spPr>
          <a:xfrm>
            <a:off x="12377445" y="6661324"/>
            <a:ext cx="11858625" cy="6781800"/>
          </a:xfrm>
          <a:prstGeom prst="rect">
            <a:avLst/>
          </a:prstGeom>
        </p:spPr>
      </p:pic>
    </p:spTree>
    <p:extLst>
      <p:ext uri="{BB962C8B-B14F-4D97-AF65-F5344CB8AC3E}">
        <p14:creationId xmlns:p14="http://schemas.microsoft.com/office/powerpoint/2010/main" val="2252262418"/>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重心坐标</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385746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重心坐标：坐标系定义在三角形上，使三角形内部任意的点都可以用三角形三个顶点的线性组合来表示</a:t>
            </a:r>
            <a:r>
              <a:rPr lang="zh-CN" altLang="en-US" sz="2800" dirty="0" smtClean="0">
                <a:solidFill>
                  <a:srgbClr val="000000"/>
                </a:solidFill>
              </a:rPr>
              <a:t>。</a:t>
            </a:r>
            <a:endParaRPr lang="en-US" altLang="zh-CN" sz="2800"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因为重心坐标满足和为</a:t>
            </a:r>
            <a:r>
              <a:rPr lang="en-US" altLang="zh-CN" sz="2800" dirty="0" smtClean="0">
                <a:solidFill>
                  <a:srgbClr val="000000"/>
                </a:solidFill>
              </a:rPr>
              <a:t>1</a:t>
            </a:r>
            <a:r>
              <a:rPr lang="zh-CN" altLang="en-US" sz="2800" dirty="0" smtClean="0">
                <a:solidFill>
                  <a:srgbClr val="000000"/>
                </a:solidFill>
              </a:rPr>
              <a:t>， 因此可以通过面积比求出来。</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三角形内部任意一个点的属性（</a:t>
            </a:r>
            <a:r>
              <a:rPr lang="en-US" altLang="zh-CN" sz="2800" dirty="0" smtClean="0">
                <a:solidFill>
                  <a:srgbClr val="000000"/>
                </a:solidFill>
              </a:rPr>
              <a:t>position, color, normal..</a:t>
            </a:r>
            <a:r>
              <a:rPr lang="zh-CN" altLang="en-US" sz="2800" dirty="0" smtClean="0">
                <a:solidFill>
                  <a:srgbClr val="000000"/>
                </a:solidFill>
              </a:rPr>
              <a:t>）都可以用重心坐标和三角形顶点相应属性的线性组合来表示。</a:t>
            </a:r>
            <a:endParaRPr lang="en-US" altLang="zh-CN" sz="2800" dirty="0" smtClean="0">
              <a:solidFill>
                <a:srgbClr val="000000"/>
              </a:solidFill>
            </a:endParaRPr>
          </a:p>
        </p:txBody>
      </p:sp>
      <p:pic>
        <p:nvPicPr>
          <p:cNvPr id="2" name="图片 1"/>
          <p:cNvPicPr>
            <a:picLocks noChangeAspect="1"/>
          </p:cNvPicPr>
          <p:nvPr/>
        </p:nvPicPr>
        <p:blipFill>
          <a:blip r:embed="rId4"/>
          <a:stretch>
            <a:fillRect/>
          </a:stretch>
        </p:blipFill>
        <p:spPr>
          <a:xfrm>
            <a:off x="12154655" y="423130"/>
            <a:ext cx="11934825" cy="6877050"/>
          </a:xfrm>
          <a:prstGeom prst="rect">
            <a:avLst/>
          </a:prstGeom>
        </p:spPr>
      </p:pic>
      <p:pic>
        <p:nvPicPr>
          <p:cNvPr id="4" name="图片 3"/>
          <p:cNvPicPr>
            <a:picLocks noChangeAspect="1"/>
          </p:cNvPicPr>
          <p:nvPr/>
        </p:nvPicPr>
        <p:blipFill>
          <a:blip r:embed="rId5"/>
          <a:stretch>
            <a:fillRect/>
          </a:stretch>
        </p:blipFill>
        <p:spPr>
          <a:xfrm>
            <a:off x="12192754" y="7300180"/>
            <a:ext cx="11858625" cy="6096000"/>
          </a:xfrm>
          <a:prstGeom prst="rect">
            <a:avLst/>
          </a:prstGeom>
        </p:spPr>
      </p:pic>
    </p:spTree>
    <p:extLst>
      <p:ext uri="{BB962C8B-B14F-4D97-AF65-F5344CB8AC3E}">
        <p14:creationId xmlns:p14="http://schemas.microsoft.com/office/powerpoint/2010/main" val="230394903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纹理过滤</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404213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重心坐标</a:t>
            </a:r>
            <a:r>
              <a:rPr lang="en-US" altLang="zh-CN" sz="2800" dirty="0">
                <a:solidFill>
                  <a:srgbClr val="000000"/>
                </a:solidFill>
              </a:rPr>
              <a:t> </a:t>
            </a:r>
            <a:r>
              <a:rPr lang="en-US" altLang="zh-CN" sz="2800" dirty="0" smtClean="0">
                <a:solidFill>
                  <a:srgbClr val="000000"/>
                </a:solidFill>
              </a:rPr>
              <a:t> -&gt; </a:t>
            </a:r>
            <a:r>
              <a:rPr lang="en-US" altLang="zh-CN" sz="2800" dirty="0" err="1" smtClean="0">
                <a:solidFill>
                  <a:srgbClr val="000000"/>
                </a:solidFill>
              </a:rPr>
              <a:t>uv</a:t>
            </a:r>
            <a:r>
              <a:rPr lang="en-US" altLang="zh-CN" sz="2800" dirty="0" smtClean="0">
                <a:solidFill>
                  <a:srgbClr val="000000"/>
                </a:solidFill>
              </a:rPr>
              <a:t> -&gt; </a:t>
            </a:r>
            <a:r>
              <a:rPr lang="zh-CN" altLang="en-US" sz="2800" dirty="0" smtClean="0">
                <a:solidFill>
                  <a:srgbClr val="000000"/>
                </a:solidFill>
              </a:rPr>
              <a:t>纹理查询</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rPr>
              <a:t>纹理</a:t>
            </a:r>
            <a:r>
              <a:rPr lang="zh-CN" altLang="en-US" sz="2800" dirty="0" smtClean="0">
                <a:solidFill>
                  <a:srgbClr val="000000"/>
                </a:solidFill>
              </a:rPr>
              <a:t>和屏幕分辨率不一致怎么办？</a:t>
            </a:r>
            <a:r>
              <a:rPr lang="zh-CN" altLang="en-US" sz="2800" dirty="0" smtClean="0">
                <a:solidFill>
                  <a:srgbClr val="000000"/>
                </a:solidFill>
              </a:rPr>
              <a:t>纹理过滤（采样）</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采样种类：</a:t>
            </a:r>
            <a:endParaRPr lang="en-US" altLang="zh-CN" sz="2800" dirty="0" smtClean="0">
              <a:solidFill>
                <a:srgbClr val="000000"/>
              </a:solidFill>
            </a:endParaRPr>
          </a:p>
          <a:p>
            <a:pPr marL="1428750" lvl="1" indent="-514350">
              <a:spcBef>
                <a:spcPts val="600"/>
              </a:spcBef>
              <a:spcAft>
                <a:spcPts val="600"/>
              </a:spcAft>
              <a:buFont typeface="+mj-lt"/>
              <a:buAutoNum type="arabicPeriod"/>
            </a:pPr>
            <a:r>
              <a:rPr lang="zh-CN" altLang="en-US" sz="2800" dirty="0" smtClean="0">
                <a:solidFill>
                  <a:srgbClr val="000000"/>
                </a:solidFill>
              </a:rPr>
              <a:t>最近邻</a:t>
            </a:r>
            <a:endParaRPr lang="en-US" altLang="zh-CN" sz="2800" dirty="0" smtClean="0">
              <a:solidFill>
                <a:srgbClr val="000000"/>
              </a:solidFill>
            </a:endParaRPr>
          </a:p>
          <a:p>
            <a:pPr marL="1428750" lvl="1" indent="-514350">
              <a:spcBef>
                <a:spcPts val="600"/>
              </a:spcBef>
              <a:spcAft>
                <a:spcPts val="600"/>
              </a:spcAft>
              <a:buFont typeface="+mj-lt"/>
              <a:buAutoNum type="arabicPeriod"/>
            </a:pPr>
            <a:r>
              <a:rPr lang="zh-CN" altLang="en-US" sz="2800" dirty="0">
                <a:solidFill>
                  <a:srgbClr val="000000"/>
                </a:solidFill>
              </a:rPr>
              <a:t>双</a:t>
            </a:r>
            <a:r>
              <a:rPr lang="zh-CN" altLang="en-US" sz="2800" dirty="0" smtClean="0">
                <a:solidFill>
                  <a:srgbClr val="000000"/>
                </a:solidFill>
              </a:rPr>
              <a:t>线性</a:t>
            </a:r>
            <a:endParaRPr lang="en-US" altLang="zh-CN" sz="2800" dirty="0" smtClean="0">
              <a:solidFill>
                <a:srgbClr val="000000"/>
              </a:solidFill>
            </a:endParaRPr>
          </a:p>
          <a:p>
            <a:pPr marL="1428750" lvl="1" indent="-514350">
              <a:spcBef>
                <a:spcPts val="600"/>
              </a:spcBef>
              <a:spcAft>
                <a:spcPts val="600"/>
              </a:spcAft>
              <a:buFont typeface="+mj-lt"/>
              <a:buAutoNum type="arabicPeriod"/>
            </a:pPr>
            <a:r>
              <a:rPr lang="zh-CN" altLang="en-US" sz="2800" dirty="0">
                <a:solidFill>
                  <a:srgbClr val="000000"/>
                </a:solidFill>
                <a:hlinkClick r:id="rId4"/>
              </a:rPr>
              <a:t>三</a:t>
            </a:r>
            <a:r>
              <a:rPr lang="zh-CN" altLang="en-US" sz="2800" dirty="0" smtClean="0">
                <a:solidFill>
                  <a:srgbClr val="000000"/>
                </a:solidFill>
                <a:hlinkClick r:id="rId4"/>
              </a:rPr>
              <a:t>线性</a:t>
            </a:r>
            <a:endParaRPr lang="en-US" altLang="zh-CN" sz="2800" dirty="0" smtClean="0">
              <a:solidFill>
                <a:srgbClr val="000000"/>
              </a:solidFill>
            </a:endParaRPr>
          </a:p>
          <a:p>
            <a:pPr marL="1428750" lvl="1" indent="-514350">
              <a:spcBef>
                <a:spcPts val="600"/>
              </a:spcBef>
              <a:spcAft>
                <a:spcPts val="600"/>
              </a:spcAft>
              <a:buFont typeface="+mj-lt"/>
              <a:buAutoNum type="arabicPeriod"/>
            </a:pPr>
            <a:r>
              <a:rPr lang="zh-CN" altLang="en-US" sz="2800" dirty="0" smtClean="0">
                <a:solidFill>
                  <a:srgbClr val="000000"/>
                </a:solidFill>
                <a:hlinkClick r:id="rId5"/>
              </a:rPr>
              <a:t>各向异性</a:t>
            </a:r>
            <a:endParaRPr lang="zh-CN" sz="2800" dirty="0">
              <a:solidFill>
                <a:srgbClr val="000000"/>
              </a:solidFill>
            </a:endParaRPr>
          </a:p>
        </p:txBody>
      </p:sp>
      <p:pic>
        <p:nvPicPr>
          <p:cNvPr id="4" name="图片 3"/>
          <p:cNvPicPr>
            <a:picLocks noChangeAspect="1"/>
          </p:cNvPicPr>
          <p:nvPr/>
        </p:nvPicPr>
        <p:blipFill>
          <a:blip r:embed="rId6"/>
          <a:stretch>
            <a:fillRect/>
          </a:stretch>
        </p:blipFill>
        <p:spPr>
          <a:xfrm>
            <a:off x="12318060" y="1127429"/>
            <a:ext cx="11982450" cy="4791075"/>
          </a:xfrm>
          <a:prstGeom prst="rect">
            <a:avLst/>
          </a:prstGeom>
        </p:spPr>
      </p:pic>
      <p:pic>
        <p:nvPicPr>
          <p:cNvPr id="5" name="图片 4"/>
          <p:cNvPicPr>
            <a:picLocks noChangeAspect="1"/>
          </p:cNvPicPr>
          <p:nvPr/>
        </p:nvPicPr>
        <p:blipFill>
          <a:blip r:embed="rId7"/>
          <a:stretch>
            <a:fillRect/>
          </a:stretch>
        </p:blipFill>
        <p:spPr>
          <a:xfrm>
            <a:off x="12296775" y="6159652"/>
            <a:ext cx="12087225" cy="7315200"/>
          </a:xfrm>
          <a:prstGeom prst="rect">
            <a:avLst/>
          </a:prstGeom>
        </p:spPr>
      </p:pic>
    </p:spTree>
    <p:extLst>
      <p:ext uri="{BB962C8B-B14F-4D97-AF65-F5344CB8AC3E}">
        <p14:creationId xmlns:p14="http://schemas.microsoft.com/office/powerpoint/2010/main" val="391423366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err="1" smtClean="0">
                <a:solidFill>
                  <a:srgbClr val="000000"/>
                </a:solidFill>
                <a:latin typeface="宋体" panose="02010600030101010101" pitchFamily="2" charset="-122"/>
              </a:rPr>
              <a:t>Mipmap</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271869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为什么需要引入</a:t>
            </a:r>
            <a:r>
              <a:rPr lang="en-US" altLang="zh-CN" sz="2800" dirty="0" err="1" smtClean="0">
                <a:solidFill>
                  <a:srgbClr val="000000"/>
                </a:solidFill>
              </a:rPr>
              <a:t>Mipmap</a:t>
            </a:r>
            <a:r>
              <a:rPr lang="en-US" altLang="zh-CN" sz="2800" dirty="0" smtClean="0">
                <a:solidFill>
                  <a:srgbClr val="000000"/>
                </a:solidFill>
              </a:rPr>
              <a:t>?</a:t>
            </a:r>
          </a:p>
          <a:p>
            <a:pPr marL="457200" indent="-457200">
              <a:spcBef>
                <a:spcPts val="600"/>
              </a:spcBef>
              <a:spcAft>
                <a:spcPts val="600"/>
              </a:spcAft>
              <a:buFont typeface="Arial" panose="020B0604020202020204" pitchFamily="34" charset="0"/>
              <a:buChar char="•"/>
            </a:pPr>
            <a:r>
              <a:rPr lang="en-US" altLang="zh-CN" sz="2800" dirty="0" err="1" smtClean="0">
                <a:solidFill>
                  <a:srgbClr val="000000"/>
                </a:solidFill>
              </a:rPr>
              <a:t>Mipmap</a:t>
            </a:r>
            <a:r>
              <a:rPr lang="en-US" altLang="zh-CN" sz="2800" dirty="0" smtClean="0">
                <a:solidFill>
                  <a:srgbClr val="000000"/>
                </a:solidFill>
              </a:rPr>
              <a:t>: </a:t>
            </a:r>
            <a:r>
              <a:rPr lang="zh-CN" altLang="en-US" sz="2800" dirty="0" smtClean="0">
                <a:solidFill>
                  <a:srgbClr val="000000"/>
                </a:solidFill>
              </a:rPr>
              <a:t>每</a:t>
            </a:r>
            <a:r>
              <a:rPr lang="zh-CN" altLang="en-US" sz="2800" dirty="0">
                <a:solidFill>
                  <a:srgbClr val="000000"/>
                </a:solidFill>
              </a:rPr>
              <a:t>张纹理建立低分辨率位图序列，每张位图宽高为前一张</a:t>
            </a:r>
            <a:r>
              <a:rPr lang="zh-CN" altLang="en-US" sz="2800" dirty="0" smtClean="0">
                <a:solidFill>
                  <a:srgbClr val="000000"/>
                </a:solidFill>
              </a:rPr>
              <a:t>一半</a:t>
            </a:r>
            <a:endParaRPr lang="en-US" altLang="zh-CN" sz="2800" dirty="0" smtClean="0">
              <a:solidFill>
                <a:srgbClr val="000000"/>
              </a:solidFill>
            </a:endParaRPr>
          </a:p>
          <a:p>
            <a:pPr>
              <a:spcBef>
                <a:spcPts val="600"/>
              </a:spcBef>
              <a:spcAft>
                <a:spcPts val="600"/>
              </a:spcAft>
            </a:pP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endParaRPr lang="zh-CN" altLang="zh-CN" sz="2800" dirty="0">
              <a:solidFill>
                <a:srgbClr val="000000"/>
              </a:solidFill>
            </a:endParaRPr>
          </a:p>
        </p:txBody>
      </p:sp>
      <p:pic>
        <p:nvPicPr>
          <p:cNvPr id="2" name="图片 1"/>
          <p:cNvPicPr>
            <a:picLocks noChangeAspect="1"/>
          </p:cNvPicPr>
          <p:nvPr/>
        </p:nvPicPr>
        <p:blipFill>
          <a:blip r:embed="rId4"/>
          <a:stretch>
            <a:fillRect/>
          </a:stretch>
        </p:blipFill>
        <p:spPr>
          <a:xfrm>
            <a:off x="12101221" y="500352"/>
            <a:ext cx="12134850" cy="6705600"/>
          </a:xfrm>
          <a:prstGeom prst="rect">
            <a:avLst/>
          </a:prstGeom>
        </p:spPr>
      </p:pic>
      <p:pic>
        <p:nvPicPr>
          <p:cNvPr id="6" name="图片 5"/>
          <p:cNvPicPr>
            <a:picLocks noChangeAspect="1"/>
          </p:cNvPicPr>
          <p:nvPr/>
        </p:nvPicPr>
        <p:blipFill>
          <a:blip r:embed="rId5"/>
          <a:stretch>
            <a:fillRect/>
          </a:stretch>
        </p:blipFill>
        <p:spPr>
          <a:xfrm>
            <a:off x="12101221" y="7122464"/>
            <a:ext cx="12106275" cy="6677025"/>
          </a:xfrm>
          <a:prstGeom prst="rect">
            <a:avLst/>
          </a:prstGeom>
        </p:spPr>
      </p:pic>
    </p:spTree>
    <p:extLst>
      <p:ext uri="{BB962C8B-B14F-4D97-AF65-F5344CB8AC3E}">
        <p14:creationId xmlns:p14="http://schemas.microsoft.com/office/powerpoint/2010/main" val="2055342035"/>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err="1" smtClean="0">
                <a:solidFill>
                  <a:srgbClr val="000000"/>
                </a:solidFill>
                <a:latin typeface="宋体" panose="02010600030101010101" pitchFamily="2" charset="-122"/>
              </a:rPr>
              <a:t>Mipmap</a:t>
            </a:r>
            <a:r>
              <a:rPr lang="zh-CN" altLang="en-US" sz="5000" kern="0" cap="all" dirty="0" smtClean="0">
                <a:solidFill>
                  <a:srgbClr val="000000"/>
                </a:solidFill>
                <a:latin typeface="宋体" panose="02010600030101010101" pitchFamily="2" charset="-122"/>
              </a:rPr>
              <a:t>查询</a:t>
            </a:r>
            <a:endParaRPr lang="zh-CN" sz="5000" kern="0" cap="all"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0869"/>
            <a:ext cx="8509002" cy="299569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计算屏幕像素映射到纹理空间范围。</a:t>
            </a:r>
            <a:r>
              <a:rPr lang="en-US" altLang="zh-CN" sz="2800" dirty="0" smtClean="0">
                <a:solidFill>
                  <a:srgbClr val="000000"/>
                </a:solidFill>
              </a:rPr>
              <a:t>(</a:t>
            </a:r>
            <a:r>
              <a:rPr lang="zh-CN" altLang="en-US" sz="2800" dirty="0" smtClean="0">
                <a:solidFill>
                  <a:srgbClr val="000000"/>
                </a:solidFill>
              </a:rPr>
              <a:t>右图粉色区域</a:t>
            </a:r>
            <a:r>
              <a:rPr lang="en-US" altLang="zh-CN" sz="2800" dirty="0" smtClean="0">
                <a:solidFill>
                  <a:srgbClr val="000000"/>
                </a:solidFill>
              </a:rPr>
              <a:t>)</a:t>
            </a: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按照纹理空间近似面积选取合适的</a:t>
            </a:r>
            <a:r>
              <a:rPr lang="en-US" altLang="zh-CN" sz="2800" dirty="0" err="1" smtClean="0">
                <a:solidFill>
                  <a:srgbClr val="000000"/>
                </a:solidFill>
              </a:rPr>
              <a:t>mipmap</a:t>
            </a:r>
            <a:r>
              <a:rPr lang="en-US" altLang="zh-CN" sz="2800" dirty="0" smtClean="0">
                <a:solidFill>
                  <a:srgbClr val="000000"/>
                </a:solidFill>
              </a:rPr>
              <a:t> level</a:t>
            </a:r>
            <a:r>
              <a:rPr lang="zh-CN" altLang="en-US" sz="2800" dirty="0" smtClean="0">
                <a:solidFill>
                  <a:srgbClr val="000000"/>
                </a:solidFill>
              </a:rPr>
              <a:t>贴图。</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为了</a:t>
            </a:r>
            <a:r>
              <a:rPr lang="en-US" altLang="zh-CN" sz="2800" dirty="0" err="1" smtClean="0">
                <a:solidFill>
                  <a:srgbClr val="000000"/>
                </a:solidFill>
              </a:rPr>
              <a:t>mipmap</a:t>
            </a:r>
            <a:r>
              <a:rPr lang="zh-CN" altLang="en-US" sz="2800" dirty="0" smtClean="0">
                <a:solidFill>
                  <a:srgbClr val="000000"/>
                </a:solidFill>
              </a:rPr>
              <a:t>表现平滑，在不同</a:t>
            </a:r>
            <a:r>
              <a:rPr lang="en-US" altLang="zh-CN" sz="2800" dirty="0" err="1" smtClean="0">
                <a:solidFill>
                  <a:srgbClr val="000000"/>
                </a:solidFill>
              </a:rPr>
              <a:t>mipmap</a:t>
            </a:r>
            <a:r>
              <a:rPr lang="zh-CN" altLang="en-US" sz="2800" dirty="0" smtClean="0">
                <a:solidFill>
                  <a:srgbClr val="000000"/>
                </a:solidFill>
              </a:rPr>
              <a:t>之间的过渡上，会选取临近的两层</a:t>
            </a:r>
            <a:r>
              <a:rPr lang="en-US" altLang="zh-CN" sz="2800" dirty="0" err="1" smtClean="0">
                <a:solidFill>
                  <a:srgbClr val="000000"/>
                </a:solidFill>
              </a:rPr>
              <a:t>mipmap</a:t>
            </a:r>
            <a:r>
              <a:rPr lang="zh-CN" altLang="en-US" sz="2800" dirty="0" smtClean="0">
                <a:solidFill>
                  <a:srgbClr val="000000"/>
                </a:solidFill>
              </a:rPr>
              <a:t>做插值（三线性插值）。</a:t>
            </a:r>
            <a:endParaRPr lang="en-US" altLang="zh-CN" sz="2800" dirty="0" smtClean="0">
              <a:solidFill>
                <a:srgbClr val="000000"/>
              </a:solidFill>
            </a:endParaRPr>
          </a:p>
        </p:txBody>
      </p:sp>
      <p:pic>
        <p:nvPicPr>
          <p:cNvPr id="4" name="图片 3"/>
          <p:cNvPicPr>
            <a:picLocks noChangeAspect="1"/>
          </p:cNvPicPr>
          <p:nvPr/>
        </p:nvPicPr>
        <p:blipFill>
          <a:blip r:embed="rId4"/>
          <a:stretch>
            <a:fillRect/>
          </a:stretch>
        </p:blipFill>
        <p:spPr>
          <a:xfrm>
            <a:off x="12129796" y="403083"/>
            <a:ext cx="12039600" cy="6162675"/>
          </a:xfrm>
          <a:prstGeom prst="rect">
            <a:avLst/>
          </a:prstGeom>
        </p:spPr>
      </p:pic>
      <p:pic>
        <p:nvPicPr>
          <p:cNvPr id="5" name="图片 4"/>
          <p:cNvPicPr>
            <a:picLocks noChangeAspect="1"/>
          </p:cNvPicPr>
          <p:nvPr/>
        </p:nvPicPr>
        <p:blipFill>
          <a:blip r:embed="rId5"/>
          <a:stretch>
            <a:fillRect/>
          </a:stretch>
        </p:blipFill>
        <p:spPr>
          <a:xfrm>
            <a:off x="12129796" y="6360932"/>
            <a:ext cx="12087949" cy="7286793"/>
          </a:xfrm>
          <a:prstGeom prst="rect">
            <a:avLst/>
          </a:prstGeom>
        </p:spPr>
      </p:pic>
    </p:spTree>
    <p:extLst>
      <p:ext uri="{BB962C8B-B14F-4D97-AF65-F5344CB8AC3E}">
        <p14:creationId xmlns:p14="http://schemas.microsoft.com/office/powerpoint/2010/main" val="837205248"/>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3" name="图片 2"/>
          <p:cNvPicPr>
            <a:picLocks noChangeAspect="1"/>
          </p:cNvPicPr>
          <p:nvPr/>
        </p:nvPicPr>
        <p:blipFill>
          <a:blip r:embed="rId4"/>
          <a:stretch>
            <a:fillRect/>
          </a:stretch>
        </p:blipFill>
        <p:spPr>
          <a:xfrm>
            <a:off x="11887200" y="2950878"/>
            <a:ext cx="11430000" cy="8581787"/>
          </a:xfrm>
          <a:prstGeom prst="rect">
            <a:avLst/>
          </a:prstGeom>
        </p:spPr>
      </p:pic>
      <p:pic>
        <p:nvPicPr>
          <p:cNvPr id="5" name="图片 4"/>
          <p:cNvPicPr>
            <a:picLocks noChangeAspect="1"/>
          </p:cNvPicPr>
          <p:nvPr/>
        </p:nvPicPr>
        <p:blipFill>
          <a:blip r:embed="rId5"/>
          <a:stretch>
            <a:fillRect/>
          </a:stretch>
        </p:blipFill>
        <p:spPr>
          <a:xfrm>
            <a:off x="270163" y="2950878"/>
            <a:ext cx="11367655" cy="8561305"/>
          </a:xfrm>
          <a:prstGeom prst="rect">
            <a:avLst/>
          </a:prstGeom>
        </p:spPr>
      </p:pic>
      <p:sp>
        <p:nvSpPr>
          <p:cNvPr id="9" name="The Picture slide"/>
          <p:cNvSpPr txBox="1"/>
          <p:nvPr/>
        </p:nvSpPr>
        <p:spPr>
          <a:xfrm>
            <a:off x="270163" y="1496985"/>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使用</a:t>
            </a:r>
            <a:r>
              <a:rPr lang="en-US" altLang="zh-CN" sz="5000" kern="0" cap="all" dirty="0" err="1" smtClean="0">
                <a:solidFill>
                  <a:srgbClr val="000000"/>
                </a:solidFill>
                <a:latin typeface="宋体" panose="02010600030101010101" pitchFamily="2" charset="-122"/>
              </a:rPr>
              <a:t>miplevel</a:t>
            </a:r>
            <a:r>
              <a:rPr lang="zh-CN" altLang="en-US" sz="5000" kern="0" cap="all" dirty="0" smtClean="0">
                <a:solidFill>
                  <a:srgbClr val="000000"/>
                </a:solidFill>
                <a:latin typeface="宋体" panose="02010600030101010101" pitchFamily="2" charset="-122"/>
              </a:rPr>
              <a:t>插值</a:t>
            </a:r>
            <a:r>
              <a:rPr lang="zh-CN" altLang="en-US" sz="5000" kern="0" cap="all" dirty="0">
                <a:solidFill>
                  <a:srgbClr val="000000"/>
                </a:solidFill>
                <a:latin typeface="宋体" panose="02010600030101010101" pitchFamily="2" charset="-122"/>
              </a:rPr>
              <a:t>效果</a:t>
            </a:r>
            <a:r>
              <a:rPr lang="zh-CN" altLang="en-US" sz="5000" kern="0" cap="all" dirty="0" smtClean="0">
                <a:solidFill>
                  <a:srgbClr val="000000"/>
                </a:solidFill>
                <a:latin typeface="宋体" panose="02010600030101010101" pitchFamily="2" charset="-122"/>
              </a:rPr>
              <a:t>对比</a:t>
            </a:r>
            <a:endParaRPr lang="zh-CN" sz="5000" kern="0" cap="all" dirty="0">
              <a:solidFill>
                <a:srgbClr val="000000"/>
              </a:solidFill>
            </a:endParaRPr>
          </a:p>
        </p:txBody>
      </p:sp>
    </p:spTree>
    <p:extLst>
      <p:ext uri="{BB962C8B-B14F-4D97-AF65-F5344CB8AC3E}">
        <p14:creationId xmlns:p14="http://schemas.microsoft.com/office/powerpoint/2010/main" val="328056828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点</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16524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物体几乎都是由三角形组成的，三角形顶点（</a:t>
            </a:r>
            <a:r>
              <a:rPr lang="en-US" altLang="zh-CN" sz="2800" dirty="0">
                <a:solidFill>
                  <a:srgbClr val="000000"/>
                </a:solidFill>
                <a:latin typeface="宋体" panose="02010600030101010101" pitchFamily="2" charset="-122"/>
                <a:cs typeface="宋体" panose="02010600030101010101" pitchFamily="2" charset="-122"/>
              </a:rPr>
              <a:t>Vertex</a:t>
            </a:r>
            <a:r>
              <a:rPr lang="zh-CN" altLang="en-US" sz="2800" dirty="0">
                <a:solidFill>
                  <a:srgbClr val="000000"/>
                </a:solidFill>
                <a:latin typeface="宋体" panose="02010600030101010101" pitchFamily="2" charset="-122"/>
                <a:cs typeface="宋体" panose="02010600030101010101" pitchFamily="2" charset="-122"/>
              </a:rPr>
              <a:t>）则以点（</a:t>
            </a:r>
            <a:r>
              <a:rPr lang="en-US" altLang="zh-CN" sz="2800" dirty="0">
                <a:solidFill>
                  <a:srgbClr val="000000"/>
                </a:solidFill>
                <a:latin typeface="宋体" panose="02010600030101010101" pitchFamily="2" charset="-122"/>
                <a:cs typeface="宋体" panose="02010600030101010101" pitchFamily="2" charset="-122"/>
              </a:rPr>
              <a:t>Point</a:t>
            </a:r>
            <a:r>
              <a:rPr lang="zh-CN" altLang="en-US" sz="2800" dirty="0">
                <a:solidFill>
                  <a:srgbClr val="000000"/>
                </a:solidFill>
                <a:latin typeface="宋体" panose="02010600030101010101" pitchFamily="2" charset="-122"/>
                <a:cs typeface="宋体" panose="02010600030101010101" pitchFamily="2" charset="-122"/>
              </a:rPr>
              <a:t>）表示</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属性：位置</a:t>
            </a:r>
            <a:r>
              <a:rPr lang="zh-CN" altLang="en-US" sz="2800" dirty="0">
                <a:solidFill>
                  <a:srgbClr val="000000"/>
                </a:solidFill>
                <a:latin typeface="宋体" panose="02010600030101010101" pitchFamily="2" charset="-122"/>
                <a:cs typeface="宋体" panose="02010600030101010101" pitchFamily="2" charset="-122"/>
              </a:rPr>
              <a:t>（</a:t>
            </a:r>
            <a:r>
              <a:rPr lang="en-US" altLang="zh-CN" sz="2800" dirty="0">
                <a:solidFill>
                  <a:srgbClr val="000000"/>
                </a:solidFill>
                <a:latin typeface="宋体" panose="02010600030101010101" pitchFamily="2" charset="-122"/>
                <a:cs typeface="宋体" panose="02010600030101010101" pitchFamily="2" charset="-122"/>
              </a:rPr>
              <a:t>Position</a:t>
            </a:r>
            <a:r>
              <a:rPr lang="zh-CN" altLang="en-US" sz="2800" dirty="0">
                <a:solidFill>
                  <a:srgbClr val="000000"/>
                </a:solidFill>
                <a:latin typeface="宋体" panose="02010600030101010101" pitchFamily="2" charset="-122"/>
                <a:cs typeface="宋体" panose="02010600030101010101" pitchFamily="2" charset="-122"/>
              </a:rPr>
              <a:t>）、方向（</a:t>
            </a:r>
            <a:r>
              <a:rPr lang="en-US" altLang="zh-CN" sz="2800" dirty="0">
                <a:solidFill>
                  <a:srgbClr val="000000"/>
                </a:solidFill>
                <a:latin typeface="宋体" panose="02010600030101010101" pitchFamily="2" charset="-122"/>
                <a:cs typeface="宋体" panose="02010600030101010101" pitchFamily="2" charset="-122"/>
              </a:rPr>
              <a:t>Orientation</a:t>
            </a:r>
            <a:r>
              <a:rPr lang="zh-CN" altLang="en-US" sz="2800" dirty="0">
                <a:solidFill>
                  <a:srgbClr val="000000"/>
                </a:solidFill>
                <a:latin typeface="宋体" panose="02010600030101010101" pitchFamily="2" charset="-122"/>
                <a:cs typeface="宋体" panose="02010600030101010101" pitchFamily="2" charset="-122"/>
              </a:rPr>
              <a:t>）、缩放（</a:t>
            </a:r>
            <a:r>
              <a:rPr lang="en-US" altLang="zh-CN" sz="2800" dirty="0">
                <a:solidFill>
                  <a:srgbClr val="000000"/>
                </a:solidFill>
                <a:latin typeface="宋体" panose="02010600030101010101" pitchFamily="2" charset="-122"/>
                <a:cs typeface="宋体" panose="02010600030101010101" pitchFamily="2" charset="-122"/>
              </a:rPr>
              <a:t>Scale</a:t>
            </a:r>
            <a:r>
              <a:rPr lang="zh-CN" altLang="en-US" sz="2800" dirty="0">
                <a:solidFill>
                  <a:srgbClr val="000000"/>
                </a:solidFill>
                <a:latin typeface="宋体" panose="02010600030101010101" pitchFamily="2" charset="-122"/>
                <a:cs typeface="宋体" panose="02010600030101010101" pitchFamily="2" charset="-122"/>
              </a:rPr>
              <a:t>）</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点在空间的位置：笛</a:t>
            </a:r>
            <a:r>
              <a:rPr lang="zh-CN" altLang="en-US" sz="2800" dirty="0">
                <a:solidFill>
                  <a:srgbClr val="000000"/>
                </a:solidFill>
              </a:rPr>
              <a:t>卡尔坐标系</a:t>
            </a:r>
            <a:r>
              <a:rPr lang="zh-CN" altLang="en-US" sz="2800" dirty="0" smtClean="0">
                <a:solidFill>
                  <a:srgbClr val="000000"/>
                </a:solidFill>
              </a:rPr>
              <a:t>、圆柱坐标系、球坐标系</a:t>
            </a:r>
            <a:endParaRPr lang="en-US" altLang="zh-CN" sz="2800" dirty="0">
              <a:solidFill>
                <a:srgbClr val="000000"/>
              </a:solidFill>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rPr>
              <a:t>左手坐标系（</a:t>
            </a:r>
            <a:r>
              <a:rPr lang="en-US" altLang="zh-CN" sz="2800" dirty="0">
                <a:solidFill>
                  <a:srgbClr val="000000"/>
                </a:solidFill>
              </a:rPr>
              <a:t>LH</a:t>
            </a:r>
            <a:r>
              <a:rPr lang="zh-CN" altLang="en-US" sz="2800" dirty="0">
                <a:solidFill>
                  <a:srgbClr val="000000"/>
                </a:solidFill>
              </a:rPr>
              <a:t>）、右手坐标系（</a:t>
            </a:r>
            <a:r>
              <a:rPr lang="en-US" altLang="zh-CN" sz="2800" dirty="0">
                <a:solidFill>
                  <a:srgbClr val="000000"/>
                </a:solidFill>
              </a:rPr>
              <a:t>RH</a:t>
            </a:r>
            <a:r>
              <a:rPr lang="zh-CN" altLang="en-US" sz="2800" dirty="0">
                <a:solidFill>
                  <a:srgbClr val="000000"/>
                </a:solidFill>
              </a:rPr>
              <a:t>）</a:t>
            </a:r>
            <a:endParaRPr lang="zh-CN" altLang="zh-CN" sz="2800" dirty="0">
              <a:solidFill>
                <a:srgbClr val="000000"/>
              </a:solidFill>
            </a:endParaRPr>
          </a:p>
          <a:p>
            <a:pPr defTabSz="825500" hangingPunct="0">
              <a:spcBef>
                <a:spcPts val="600"/>
              </a:spcBef>
              <a:spcAft>
                <a:spcPts val="600"/>
              </a:spcAft>
            </a:pP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623" y="3064802"/>
            <a:ext cx="4076700" cy="34671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9341" y="3064802"/>
            <a:ext cx="4076700" cy="34671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64429" y="6531902"/>
            <a:ext cx="11963805" cy="6135643"/>
          </a:xfrm>
          <a:prstGeom prst="rect">
            <a:avLst/>
          </a:prstGeom>
        </p:spPr>
      </p:pic>
      <p:pic>
        <p:nvPicPr>
          <p:cNvPr id="6" name="图片 5"/>
          <p:cNvPicPr>
            <a:picLocks noChangeAspect="1"/>
          </p:cNvPicPr>
          <p:nvPr/>
        </p:nvPicPr>
        <p:blipFill>
          <a:blip r:embed="rId7"/>
          <a:stretch>
            <a:fillRect/>
          </a:stretch>
        </p:blipFill>
        <p:spPr>
          <a:xfrm>
            <a:off x="16323323" y="3064802"/>
            <a:ext cx="3846018" cy="3467100"/>
          </a:xfrm>
          <a:prstGeom prst="rect">
            <a:avLst/>
          </a:prstGeom>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宋体" panose="02010600030101010101" pitchFamily="2" charset="-122"/>
              </a:rPr>
              <a:t>应用</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45735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用于描述视觉特性</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包括纹理设置，着色器输入参数等</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网格和材质结合后包含所有需要渲染物体的信息</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凹凸贴图</a:t>
            </a:r>
            <a:endParaRPr lang="en-US"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11" name="The Picture slide"/>
          <p:cNvSpPr txBox="1"/>
          <p:nvPr/>
        </p:nvSpPr>
        <p:spPr>
          <a:xfrm>
            <a:off x="175210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材质</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2" name="图片 1"/>
          <p:cNvPicPr>
            <a:picLocks noChangeAspect="1"/>
          </p:cNvPicPr>
          <p:nvPr/>
        </p:nvPicPr>
        <p:blipFill>
          <a:blip r:embed="rId4"/>
          <a:stretch>
            <a:fillRect/>
          </a:stretch>
        </p:blipFill>
        <p:spPr>
          <a:xfrm>
            <a:off x="12190269" y="1623710"/>
            <a:ext cx="11849100" cy="7762875"/>
          </a:xfrm>
          <a:prstGeom prst="rect">
            <a:avLst/>
          </a:prstGeom>
        </p:spPr>
      </p:pic>
      <p:pic>
        <p:nvPicPr>
          <p:cNvPr id="3" name="图片 2"/>
          <p:cNvPicPr>
            <a:picLocks noChangeAspect="1"/>
          </p:cNvPicPr>
          <p:nvPr/>
        </p:nvPicPr>
        <p:blipFill>
          <a:blip r:embed="rId5"/>
          <a:stretch>
            <a:fillRect/>
          </a:stretch>
        </p:blipFill>
        <p:spPr>
          <a:xfrm>
            <a:off x="12343966" y="9386585"/>
            <a:ext cx="5514975" cy="3876675"/>
          </a:xfrm>
          <a:prstGeom prst="rect">
            <a:avLst/>
          </a:prstGeom>
        </p:spPr>
      </p:pic>
    </p:spTree>
    <p:extLst>
      <p:ext uri="{BB962C8B-B14F-4D97-AF65-F5344CB8AC3E}">
        <p14:creationId xmlns:p14="http://schemas.microsoft.com/office/powerpoint/2010/main" val="41564226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宋体" panose="02010600030101010101" pitchFamily="2" charset="-122"/>
              </a:rPr>
              <a:t>应用</a:t>
            </a:r>
            <a:endParaRPr lang="zh-CN" sz="5000" cap="all" dirty="0">
              <a:solidFill>
                <a:srgbClr val="000000"/>
              </a:solidFill>
            </a:endParaRPr>
          </a:p>
        </p:txBody>
      </p:sp>
      <p:sp>
        <p:nvSpPr>
          <p:cNvPr id="8" name="The Picture slide"/>
          <p:cNvSpPr txBox="1"/>
          <p:nvPr/>
        </p:nvSpPr>
        <p:spPr>
          <a:xfrm>
            <a:off x="1752109" y="35544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smtClean="0">
                <a:solidFill>
                  <a:srgbClr val="000000">
                    <a:lumMod val="50000"/>
                    <a:lumOff val="50000"/>
                  </a:srgbClr>
                </a:solidFill>
                <a:latin typeface="宋体" panose="02010600030101010101" pitchFamily="2" charset="-122"/>
              </a:rPr>
              <a:t>光照</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662629"/>
            <a:ext cx="8509002" cy="847411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2800" dirty="0" smtClean="0">
                <a:solidFill>
                  <a:srgbClr val="000000"/>
                </a:solidFill>
                <a:latin typeface="宋体" panose="02010600030101010101" pitchFamily="2" charset="-122"/>
              </a:rPr>
              <a:t>直接光照</a:t>
            </a:r>
            <a:endParaRPr lang="en-US" altLang="zh-CN" sz="2800" dirty="0" smtClean="0">
              <a:solidFill>
                <a:srgbClr val="000000"/>
              </a:solidFill>
              <a:latin typeface="宋体" panose="02010600030101010101" pitchFamily="2" charset="-122"/>
            </a:endParaRPr>
          </a:p>
          <a:p>
            <a:pPr marL="457200" indent="-457200">
              <a:spcBef>
                <a:spcPts val="600"/>
              </a:spcBef>
              <a:spcAft>
                <a:spcPts val="12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间接</a:t>
            </a:r>
            <a:r>
              <a:rPr lang="zh-CN" altLang="en-US" sz="2800" dirty="0" smtClean="0">
                <a:solidFill>
                  <a:srgbClr val="000000"/>
                </a:solidFill>
                <a:latin typeface="宋体" panose="02010600030101010101" pitchFamily="2" charset="-122"/>
                <a:cs typeface="宋体" panose="02010600030101010101" pitchFamily="2" charset="-122"/>
              </a:rPr>
              <a:t>光照</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2800" dirty="0" err="1" smtClean="0">
                <a:solidFill>
                  <a:srgbClr val="000000"/>
                </a:solidFill>
                <a:latin typeface="宋体" panose="02010600030101010101" pitchFamily="2" charset="-122"/>
                <a:cs typeface="宋体" panose="02010600030101010101" pitchFamily="2" charset="-122"/>
                <a:hlinkClick r:id="rId3"/>
              </a:rPr>
              <a:t>Phong</a:t>
            </a:r>
            <a:r>
              <a:rPr lang="zh-CN" altLang="en-US" sz="2800" dirty="0" smtClean="0">
                <a:solidFill>
                  <a:srgbClr val="000000"/>
                </a:solidFill>
                <a:latin typeface="宋体" panose="02010600030101010101" pitchFamily="2" charset="-122"/>
                <a:cs typeface="宋体" panose="02010600030101010101" pitchFamily="2" charset="-122"/>
                <a:hlinkClick r:id="rId3"/>
              </a:rPr>
              <a:t>氏光照模型</a:t>
            </a:r>
            <a:endParaRPr lang="en-US" altLang="zh-CN" sz="2800" dirty="0" smtClean="0">
              <a:solidFill>
                <a:srgbClr val="000000"/>
              </a:solidFill>
              <a:latin typeface="宋体" panose="02010600030101010101" pitchFamily="2"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宋体" panose="02010600030101010101" pitchFamily="2" charset="-122"/>
                <a:cs typeface="宋体" panose="02010600030101010101" pitchFamily="2" charset="-122"/>
              </a:rPr>
              <a:t>环境光（</a:t>
            </a:r>
            <a:r>
              <a:rPr lang="en-US" altLang="zh-CN" sz="2800" dirty="0" smtClean="0">
                <a:solidFill>
                  <a:srgbClr val="000000"/>
                </a:solidFill>
                <a:latin typeface="宋体" panose="02010600030101010101" pitchFamily="2" charset="-122"/>
                <a:cs typeface="宋体" panose="02010600030101010101" pitchFamily="2" charset="-122"/>
              </a:rPr>
              <a:t>ambient</a:t>
            </a:r>
            <a:r>
              <a:rPr lang="zh-CN" altLang="en-US" sz="2800" dirty="0" smtClean="0">
                <a:solidFill>
                  <a:srgbClr val="000000"/>
                </a:solidFill>
                <a:latin typeface="宋体" panose="02010600030101010101" pitchFamily="2" charset="-122"/>
                <a:cs typeface="宋体" panose="02010600030101010101" pitchFamily="2" charset="-122"/>
              </a:rPr>
              <a:t>）</a:t>
            </a:r>
            <a:endParaRPr lang="en-US" altLang="zh-CN" sz="2800" dirty="0" smtClean="0">
              <a:solidFill>
                <a:srgbClr val="000000"/>
              </a:solidFill>
              <a:latin typeface="宋体" panose="02010600030101010101" pitchFamily="2"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宋体" panose="02010600030101010101" pitchFamily="2" charset="-122"/>
                <a:cs typeface="宋体" panose="02010600030101010101" pitchFamily="2" charset="-122"/>
              </a:rPr>
              <a:t>漫反射（</a:t>
            </a:r>
            <a:r>
              <a:rPr lang="en-US" altLang="zh-CN" sz="2800" dirty="0" smtClean="0">
                <a:solidFill>
                  <a:srgbClr val="000000"/>
                </a:solidFill>
                <a:latin typeface="宋体" panose="02010600030101010101" pitchFamily="2" charset="-122"/>
                <a:cs typeface="宋体" panose="02010600030101010101" pitchFamily="2" charset="-122"/>
              </a:rPr>
              <a:t>diffuse</a:t>
            </a:r>
            <a:r>
              <a:rPr lang="zh-CN" altLang="en-US" sz="2800" dirty="0" smtClean="0">
                <a:solidFill>
                  <a:srgbClr val="000000"/>
                </a:solidFill>
                <a:latin typeface="宋体" panose="02010600030101010101" pitchFamily="2" charset="-122"/>
                <a:cs typeface="宋体" panose="02010600030101010101" pitchFamily="2" charset="-122"/>
              </a:rPr>
              <a:t>）</a:t>
            </a:r>
            <a:endParaRPr lang="en-US" altLang="zh-CN" sz="2800" dirty="0" smtClean="0">
              <a:solidFill>
                <a:srgbClr val="000000"/>
              </a:solidFill>
              <a:latin typeface="宋体" panose="02010600030101010101" pitchFamily="2"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宋体" panose="02010600030101010101" pitchFamily="2" charset="-122"/>
                <a:cs typeface="宋体" panose="02010600030101010101" pitchFamily="2" charset="-122"/>
              </a:rPr>
              <a:t>镜面反射（</a:t>
            </a:r>
            <a:r>
              <a:rPr lang="en-US" altLang="zh-CN" sz="2800" dirty="0" smtClean="0">
                <a:solidFill>
                  <a:srgbClr val="000000"/>
                </a:solidFill>
                <a:latin typeface="宋体" panose="02010600030101010101" pitchFamily="2" charset="-122"/>
                <a:cs typeface="宋体" panose="02010600030101010101" pitchFamily="2" charset="-122"/>
              </a:rPr>
              <a:t>specular</a:t>
            </a:r>
            <a:r>
              <a:rPr lang="zh-CN" altLang="en-US" sz="2800" dirty="0" smtClean="0">
                <a:solidFill>
                  <a:srgbClr val="000000"/>
                </a:solidFill>
                <a:latin typeface="宋体" panose="02010600030101010101" pitchFamily="2" charset="-122"/>
                <a:cs typeface="宋体" panose="02010600030101010101" pitchFamily="2" charset="-122"/>
              </a:rPr>
              <a:t>）</a:t>
            </a:r>
            <a:endParaRPr lang="en-US" altLang="zh-CN" sz="2800" dirty="0">
              <a:solidFill>
                <a:srgbClr val="000000"/>
              </a:solidFill>
              <a:latin typeface="宋体" panose="02010600030101010101" pitchFamily="2"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2800" dirty="0" smtClean="0">
                <a:solidFill>
                  <a:srgbClr val="000000"/>
                </a:solidFill>
                <a:latin typeface="Helvetica (正文)"/>
                <a:cs typeface="宋体" panose="02010600030101010101" pitchFamily="2" charset="-122"/>
              </a:rPr>
              <a:t>光照模型</a:t>
            </a:r>
            <a:endParaRPr lang="en-US" altLang="zh-CN" sz="2800" dirty="0" smtClean="0">
              <a:solidFill>
                <a:srgbClr val="000000"/>
              </a:solidFill>
              <a:latin typeface="Helvetica (正文)"/>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Helvetica (正文)"/>
                <a:cs typeface="宋体" panose="02010600030101010101" pitchFamily="2" charset="-122"/>
              </a:rPr>
              <a:t>静态光照</a:t>
            </a:r>
            <a:endParaRPr lang="en-US" altLang="zh-CN" sz="2800" dirty="0" smtClean="0">
              <a:solidFill>
                <a:srgbClr val="000000"/>
              </a:solidFill>
              <a:latin typeface="Helvetica (正文)"/>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Helvetica (正文)"/>
                <a:cs typeface="宋体" panose="02010600030101010101" pitchFamily="2" charset="-122"/>
              </a:rPr>
              <a:t>环境光</a:t>
            </a:r>
            <a:endParaRPr lang="en-US" altLang="zh-CN" sz="2800" dirty="0" smtClean="0">
              <a:solidFill>
                <a:srgbClr val="000000"/>
              </a:solidFill>
              <a:latin typeface="Helvetica (正文)"/>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a:solidFill>
                  <a:srgbClr val="000000"/>
                </a:solidFill>
                <a:latin typeface="Helvetica (正文)"/>
                <a:cs typeface="宋体" panose="02010600030101010101" pitchFamily="2" charset="-122"/>
              </a:rPr>
              <a:t>平行</a:t>
            </a:r>
            <a:r>
              <a:rPr lang="zh-CN" altLang="en-US" sz="2800" dirty="0" smtClean="0">
                <a:solidFill>
                  <a:srgbClr val="000000"/>
                </a:solidFill>
                <a:latin typeface="Helvetica (正文)"/>
                <a:cs typeface="宋体" panose="02010600030101010101" pitchFamily="2" charset="-122"/>
              </a:rPr>
              <a:t>光</a:t>
            </a:r>
            <a:endParaRPr lang="en-US" altLang="zh-CN" sz="2800" dirty="0" smtClean="0">
              <a:solidFill>
                <a:srgbClr val="000000"/>
              </a:solidFill>
              <a:latin typeface="Helvetica (正文)"/>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smtClean="0">
                <a:solidFill>
                  <a:srgbClr val="000000"/>
                </a:solidFill>
                <a:latin typeface="Helvetica (正文)"/>
                <a:cs typeface="宋体" panose="02010600030101010101" pitchFamily="2" charset="-122"/>
              </a:rPr>
              <a:t>点光</a:t>
            </a:r>
            <a:endParaRPr lang="en-US" altLang="zh-CN" sz="2800" dirty="0" smtClean="0">
              <a:solidFill>
                <a:srgbClr val="000000"/>
              </a:solidFill>
              <a:latin typeface="Helvetica (正文)"/>
              <a:cs typeface="宋体" panose="02010600030101010101" pitchFamily="2" charset="-122"/>
            </a:endParaRPr>
          </a:p>
          <a:p>
            <a:pPr marL="1428750" lvl="1" indent="-514350">
              <a:spcBef>
                <a:spcPts val="600"/>
              </a:spcBef>
              <a:spcAft>
                <a:spcPts val="1200"/>
              </a:spcAft>
              <a:buFont typeface="+mj-lt"/>
              <a:buAutoNum type="arabicPeriod"/>
            </a:pPr>
            <a:r>
              <a:rPr lang="zh-CN" altLang="en-US" sz="2800" dirty="0">
                <a:solidFill>
                  <a:srgbClr val="000000"/>
                </a:solidFill>
                <a:latin typeface="Helvetica (正文)"/>
                <a:cs typeface="宋体" panose="02010600030101010101" pitchFamily="2" charset="-122"/>
              </a:rPr>
              <a:t>聚光</a:t>
            </a:r>
            <a:endParaRPr lang="en-US" altLang="zh-CN" sz="2800" dirty="0">
              <a:solidFill>
                <a:srgbClr val="000000"/>
              </a:solidFill>
              <a:latin typeface="Helvetica (正文)"/>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sz="2800" dirty="0" smtClean="0">
              <a:solidFill>
                <a:srgbClr val="000000"/>
              </a:solidFill>
              <a:latin typeface="宋体" panose="02010600030101010101" pitchFamily="2" charset="-122"/>
              <a:cs typeface="宋体" panose="02010600030101010101" pitchFamily="2" charset="-122"/>
            </a:endParaRPr>
          </a:p>
        </p:txBody>
      </p:sp>
      <p:sp>
        <p:nvSpPr>
          <p:cNvPr id="13" name="Rectangle"/>
          <p:cNvSpPr/>
          <p:nvPr/>
        </p:nvSpPr>
        <p:spPr>
          <a:xfrm>
            <a:off x="1752108" y="43446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2" name="图片 1"/>
          <p:cNvPicPr>
            <a:picLocks noChangeAspect="1"/>
          </p:cNvPicPr>
          <p:nvPr/>
        </p:nvPicPr>
        <p:blipFill>
          <a:blip r:embed="rId5"/>
          <a:stretch>
            <a:fillRect/>
          </a:stretch>
        </p:blipFill>
        <p:spPr>
          <a:xfrm>
            <a:off x="11668557" y="6602594"/>
            <a:ext cx="12144375" cy="6762750"/>
          </a:xfrm>
          <a:prstGeom prst="rect">
            <a:avLst/>
          </a:prstGeom>
        </p:spPr>
      </p:pic>
      <p:pic>
        <p:nvPicPr>
          <p:cNvPr id="6" name="图片 5"/>
          <p:cNvPicPr>
            <a:picLocks noChangeAspect="1"/>
          </p:cNvPicPr>
          <p:nvPr/>
        </p:nvPicPr>
        <p:blipFill>
          <a:blip r:embed="rId6"/>
          <a:stretch>
            <a:fillRect/>
          </a:stretch>
        </p:blipFill>
        <p:spPr>
          <a:xfrm>
            <a:off x="11896081" y="3097648"/>
            <a:ext cx="11649719" cy="3228373"/>
          </a:xfrm>
          <a:prstGeom prst="rect">
            <a:avLst/>
          </a:prstGeom>
        </p:spPr>
      </p:pic>
    </p:spTree>
    <p:extLst>
      <p:ext uri="{BB962C8B-B14F-4D97-AF65-F5344CB8AC3E}">
        <p14:creationId xmlns:p14="http://schemas.microsoft.com/office/powerpoint/2010/main" val="1495413449"/>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442172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2800" kern="0" dirty="0" smtClean="0">
                <a:solidFill>
                  <a:srgbClr val="000000"/>
                </a:solidFill>
                <a:latin typeface="宋体" panose="02010600030101010101" pitchFamily="2" charset="-122"/>
                <a:cs typeface="宋体" panose="02010600030101010101" pitchFamily="2" charset="-122"/>
              </a:rPr>
              <a:t>基础练习</a:t>
            </a:r>
            <a:r>
              <a:rPr lang="en-US" sz="2800" kern="0" dirty="0" smtClean="0">
                <a:solidFill>
                  <a:srgbClr val="000000"/>
                </a:solidFill>
                <a:latin typeface="宋体" panose="02010600030101010101" pitchFamily="2" charset="-122"/>
                <a:cs typeface="宋体" panose="02010600030101010101" pitchFamily="2" charset="-122"/>
              </a:rPr>
              <a:t>：</a:t>
            </a:r>
            <a:endParaRPr lang="zh-CN" sz="2800" kern="0" dirty="0">
              <a:solidFill>
                <a:srgbClr val="000000"/>
              </a:solidFill>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smtClean="0">
                <a:solidFill>
                  <a:srgbClr val="000000"/>
                </a:solidFill>
                <a:latin typeface="宋体" panose="02010600030101010101" pitchFamily="2" charset="-122"/>
              </a:rPr>
              <a:t>在屏幕中间绘制一个三角面</a:t>
            </a:r>
            <a:endParaRPr lang="en-US" altLang="zh-CN" sz="2800" kern="0" dirty="0" smtClean="0">
              <a:solidFill>
                <a:srgbClr val="000000"/>
              </a:solidFill>
              <a:latin typeface="宋体" panose="02010600030101010101" pitchFamily="2"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smtClean="0">
                <a:solidFill>
                  <a:srgbClr val="000000"/>
                </a:solidFill>
                <a:latin typeface="宋体" panose="02010600030101010101" pitchFamily="2" charset="-122"/>
              </a:rPr>
              <a:t>要求初始化，更新，结束流程结构合理，注意模块设计，不要写在一个</a:t>
            </a:r>
            <a:r>
              <a:rPr lang="en-US" altLang="zh-CN" sz="2800" kern="0" dirty="0" smtClean="0">
                <a:solidFill>
                  <a:srgbClr val="000000"/>
                </a:solidFill>
                <a:latin typeface="宋体" panose="02010600030101010101" pitchFamily="2" charset="-122"/>
              </a:rPr>
              <a:t>Main</a:t>
            </a:r>
            <a:r>
              <a:rPr lang="zh-CN" altLang="en-US" sz="2800" kern="0" dirty="0" smtClean="0">
                <a:solidFill>
                  <a:srgbClr val="000000"/>
                </a:solidFill>
                <a:latin typeface="宋体" panose="02010600030101010101" pitchFamily="2" charset="-122"/>
              </a:rPr>
              <a:t>函数当中</a:t>
            </a:r>
            <a:endParaRPr lang="en-US" altLang="zh-CN" sz="2800" kern="0" dirty="0" smtClean="0">
              <a:solidFill>
                <a:srgbClr val="000000"/>
              </a:solidFill>
              <a:latin typeface="宋体" panose="02010600030101010101" pitchFamily="2" charset="-122"/>
            </a:endParaRPr>
          </a:p>
          <a:p>
            <a:pPr marL="0" lvl="1" defTabSz="825500" hangingPunct="0">
              <a:spcBef>
                <a:spcPts val="600"/>
              </a:spcBef>
              <a:spcAft>
                <a:spcPts val="400"/>
              </a:spcAft>
            </a:pPr>
            <a:r>
              <a:rPr lang="zh-CN" altLang="en-US" sz="2800" kern="0" dirty="0">
                <a:solidFill>
                  <a:srgbClr val="000000"/>
                </a:solidFill>
                <a:latin typeface="宋体" panose="02010600030101010101" pitchFamily="2" charset="-122"/>
              </a:rPr>
              <a:t>进</a:t>
            </a:r>
            <a:r>
              <a:rPr lang="zh-CN" altLang="en-US" sz="2800" kern="0" dirty="0" smtClean="0">
                <a:solidFill>
                  <a:srgbClr val="000000"/>
                </a:solidFill>
                <a:latin typeface="宋体" panose="02010600030101010101" pitchFamily="2" charset="-122"/>
              </a:rPr>
              <a:t>阶练习：</a:t>
            </a:r>
            <a:endParaRPr lang="en-US" altLang="zh-CN" sz="2800" kern="0" dirty="0" smtClean="0">
              <a:solidFill>
                <a:srgbClr val="000000"/>
              </a:solidFill>
              <a:latin typeface="宋体" panose="02010600030101010101" pitchFamily="2"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smtClean="0">
                <a:solidFill>
                  <a:srgbClr val="000000"/>
                </a:solidFill>
                <a:latin typeface="宋体" panose="02010600030101010101" pitchFamily="2" charset="-122"/>
              </a:rPr>
              <a:t>使用</a:t>
            </a:r>
            <a:r>
              <a:rPr lang="en-US" altLang="zh-CN" sz="2800" kern="0" dirty="0" smtClean="0">
                <a:solidFill>
                  <a:srgbClr val="000000"/>
                </a:solidFill>
                <a:latin typeface="宋体" panose="02010600030101010101" pitchFamily="2" charset="-122"/>
              </a:rPr>
              <a:t>MVP</a:t>
            </a:r>
            <a:r>
              <a:rPr lang="zh-CN" altLang="en-US" sz="2800" kern="0" dirty="0" smtClean="0">
                <a:solidFill>
                  <a:srgbClr val="000000"/>
                </a:solidFill>
                <a:latin typeface="宋体" panose="02010600030101010101" pitchFamily="2" charset="-122"/>
              </a:rPr>
              <a:t>变换使画面呈现出一定透视效果</a:t>
            </a:r>
            <a:endParaRPr lang="en-US" altLang="zh-CN" sz="2800" kern="0" dirty="0" smtClean="0">
              <a:solidFill>
                <a:srgbClr val="000000"/>
              </a:solidFill>
              <a:latin typeface="宋体" panose="02010600030101010101" pitchFamily="2"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smtClean="0">
                <a:solidFill>
                  <a:srgbClr val="000000"/>
                </a:solidFill>
                <a:latin typeface="宋体" panose="02010600030101010101" pitchFamily="2" charset="-122"/>
              </a:rPr>
              <a:t>针对入口、窗口、循环、固定宽度整数类型等特性实现平台无关层封装</a:t>
            </a:r>
            <a:endParaRPr lang="zh-CN"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smtClean="0">
                <a:solidFill>
                  <a:srgbClr val="000000"/>
                </a:solidFill>
                <a:latin typeface="宋体" panose="02010600030101010101" pitchFamily="2" charset="-122"/>
                <a:cs typeface="宋体" panose="02010600030101010101" pitchFamily="2" charset="-122"/>
              </a:rPr>
              <a:t>课后练习</a:t>
            </a:r>
            <a:r>
              <a:rPr lang="en-US" sz="5000" kern="0" dirty="0" smtClean="0">
                <a:solidFill>
                  <a:srgbClr val="000000"/>
                </a:solidFill>
                <a:latin typeface="宋体" panose="02010600030101010101" pitchFamily="2" charset="-122"/>
                <a:cs typeface="宋体" panose="02010600030101010101" pitchFamily="2" charset="-122"/>
              </a:rPr>
              <a:t>：</a:t>
            </a:r>
            <a:r>
              <a:rPr lang="en-US" sz="5000" kern="0" dirty="0">
                <a:solidFill>
                  <a:srgbClr val="000000"/>
                </a:solidFill>
                <a:latin typeface="宋体" panose="02010600030101010101" pitchFamily="2" charset="-122"/>
                <a:cs typeface="宋体" panose="02010600030101010101" pitchFamily="2" charset="-122"/>
              </a:rPr>
              <a:t/>
            </a:r>
            <a:br>
              <a:rPr lang="en-US" sz="5000" kern="0" dirty="0">
                <a:solidFill>
                  <a:srgbClr val="000000"/>
                </a:solidFill>
                <a:latin typeface="宋体" panose="02010600030101010101" pitchFamily="2" charset="-122"/>
                <a:cs typeface="宋体" panose="02010600030101010101" pitchFamily="2" charset="-122"/>
              </a:rPr>
            </a:br>
            <a:endParaRPr lang="zh-CN"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矢量</a:t>
            </a:r>
            <a:r>
              <a:rPr lang="en-US" altLang="zh-CN" sz="5000" kern="0" cap="all" dirty="0" smtClean="0">
                <a:solidFill>
                  <a:srgbClr val="000000"/>
                </a:solidFill>
                <a:latin typeface="宋体" panose="02010600030101010101" pitchFamily="2" charset="-122"/>
              </a:rPr>
              <a:t>(</a:t>
            </a:r>
            <a:r>
              <a:rPr lang="zh-CN" altLang="en-US" sz="5000" kern="0" cap="all" dirty="0" smtClean="0">
                <a:solidFill>
                  <a:srgbClr val="000000"/>
                </a:solidFill>
                <a:latin typeface="宋体" panose="02010600030101010101" pitchFamily="2" charset="-122"/>
              </a:rPr>
              <a:t>向量</a:t>
            </a:r>
            <a:r>
              <a:rPr lang="en-US" altLang="zh-CN" sz="5000" kern="0" cap="all" dirty="0" smtClean="0">
                <a:solidFill>
                  <a:srgbClr val="000000"/>
                </a:solidFill>
                <a:latin typeface="宋体" panose="02010600030101010101" pitchFamily="2" charset="-122"/>
              </a:rPr>
              <a:t>)</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90390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模和</a:t>
            </a:r>
            <a:r>
              <a:rPr lang="zh-CN" altLang="en-US" sz="2800" dirty="0" smtClean="0">
                <a:solidFill>
                  <a:srgbClr val="000000"/>
                </a:solidFill>
                <a:latin typeface="宋体" panose="02010600030101010101" pitchFamily="2" charset="-122"/>
                <a:cs typeface="宋体" panose="02010600030101010101" pitchFamily="2" charset="-122"/>
              </a:rPr>
              <a:t>方向、标量</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基矢量（</a:t>
            </a:r>
            <a:r>
              <a:rPr lang="en-US" altLang="zh-CN" sz="2800" dirty="0">
                <a:solidFill>
                  <a:srgbClr val="000000"/>
                </a:solidFill>
                <a:latin typeface="宋体" panose="02010600030101010101" pitchFamily="2" charset="-122"/>
                <a:cs typeface="宋体" panose="02010600030101010101" pitchFamily="2" charset="-122"/>
              </a:rPr>
              <a:t>Basis Vector</a:t>
            </a:r>
            <a:r>
              <a:rPr lang="zh-CN" altLang="en-US" sz="2800" dirty="0" smtClean="0">
                <a:solidFill>
                  <a:srgbClr val="000000"/>
                </a:solidFill>
                <a:latin typeface="宋体" panose="02010600030101010101" pitchFamily="2" charset="-122"/>
                <a:cs typeface="宋体" panose="02010600030101010101" pitchFamily="2" charset="-122"/>
              </a:rPr>
              <a:t>）：按笛卡尔坐标轴定义的三个正交单位矢量（</a:t>
            </a:r>
            <a:r>
              <a:rPr lang="en-US" altLang="zh-CN" sz="2800" dirty="0" smtClean="0">
                <a:solidFill>
                  <a:srgbClr val="000000"/>
                </a:solidFill>
                <a:latin typeface="宋体" panose="02010600030101010101" pitchFamily="2" charset="-122"/>
                <a:cs typeface="宋体" panose="02010600030101010101" pitchFamily="2" charset="-122"/>
              </a:rPr>
              <a:t>Orthogonal Unit Vector</a:t>
            </a:r>
            <a:r>
              <a:rPr lang="zh-CN" altLang="en-US" sz="2800" dirty="0" smtClean="0">
                <a:solidFill>
                  <a:srgbClr val="000000"/>
                </a:solidFill>
                <a:latin typeface="宋体" panose="02010600030101010101" pitchFamily="2" charset="-122"/>
                <a:cs typeface="宋体" panose="02010600030101010101" pitchFamily="2" charset="-122"/>
              </a:rPr>
              <a:t>）</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矢量与标量乘法、矢量加减法、单位</a:t>
            </a:r>
            <a:r>
              <a:rPr lang="zh-CN" altLang="en-US" sz="2800" dirty="0" smtClean="0">
                <a:solidFill>
                  <a:srgbClr val="000000"/>
                </a:solidFill>
                <a:latin typeface="宋体" panose="02010600030101010101" pitchFamily="2" charset="-122"/>
                <a:cs typeface="宋体" panose="02010600030101010101" pitchFamily="2" charset="-122"/>
              </a:rPr>
              <a:t>矢量</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归一化：求单位矢量的过程</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法矢量：垂直于某表面的矢量</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点积（</a:t>
            </a:r>
            <a:r>
              <a:rPr lang="en-US" altLang="zh-CN" sz="2800" dirty="0">
                <a:solidFill>
                  <a:srgbClr val="000000"/>
                </a:solidFill>
                <a:latin typeface="宋体" panose="02010600030101010101" pitchFamily="2" charset="-122"/>
                <a:cs typeface="宋体" panose="02010600030101010101" pitchFamily="2" charset="-122"/>
              </a:rPr>
              <a:t>Dot Product</a:t>
            </a:r>
            <a:r>
              <a:rPr lang="zh-CN" altLang="en-US" sz="2800" dirty="0" smtClean="0">
                <a:solidFill>
                  <a:srgbClr val="000000"/>
                </a:solidFill>
                <a:latin typeface="宋体" panose="02010600030101010101" pitchFamily="2" charset="-122"/>
                <a:cs typeface="宋体" panose="02010600030101010101" pitchFamily="2" charset="-122"/>
              </a:rPr>
              <a:t>）：点积结果是一个标量</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叉积（</a:t>
            </a:r>
            <a:r>
              <a:rPr lang="en-US" altLang="zh-CN" sz="2800" dirty="0">
                <a:solidFill>
                  <a:srgbClr val="000000"/>
                </a:solidFill>
                <a:latin typeface="宋体" panose="02010600030101010101" pitchFamily="2" charset="-122"/>
                <a:cs typeface="宋体" panose="02010600030101010101" pitchFamily="2" charset="-122"/>
              </a:rPr>
              <a:t>Cross Product</a:t>
            </a:r>
            <a:r>
              <a:rPr lang="zh-CN" altLang="en-US" sz="2800" dirty="0" smtClean="0">
                <a:solidFill>
                  <a:srgbClr val="000000"/>
                </a:solidFill>
                <a:latin typeface="宋体" panose="02010600030101010101" pitchFamily="2" charset="-122"/>
                <a:cs typeface="宋体" panose="02010600030101010101" pitchFamily="2" charset="-122"/>
              </a:rPr>
              <a:t>）：叉积结果是一个矢量，垂直于两个相乘向量</a:t>
            </a:r>
            <a:endParaRPr lang="en-US" altLang="zh-CN" sz="2800" dirty="0">
              <a:solidFill>
                <a:srgbClr val="000000"/>
              </a:solidFill>
              <a:latin typeface="宋体" panose="02010600030101010101" pitchFamily="2" charset="-122"/>
              <a:cs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6632" y="4519309"/>
            <a:ext cx="4972050" cy="6096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96632" y="5128909"/>
            <a:ext cx="4972050" cy="6096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96632" y="5714180"/>
            <a:ext cx="4972050" cy="60960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96632" y="6323780"/>
            <a:ext cx="4972050" cy="60960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96632" y="6943446"/>
            <a:ext cx="4972050" cy="742950"/>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48982" y="8734146"/>
            <a:ext cx="5467350" cy="609600"/>
          </a:xfrm>
          <a:prstGeom prst="rect">
            <a:avLst/>
          </a:prstGeom>
        </p:spPr>
      </p:pic>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96632" y="7686396"/>
            <a:ext cx="4972050" cy="609600"/>
          </a:xfrm>
          <a:prstGeom prst="rect">
            <a:avLst/>
          </a:prstGeom>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67932" y="10201537"/>
            <a:ext cx="7658100" cy="1009650"/>
          </a:xfrm>
          <a:prstGeom prst="rect">
            <a:avLst/>
          </a:prstGeom>
        </p:spPr>
      </p:pic>
      <p:pic>
        <p:nvPicPr>
          <p:cNvPr id="12" name="图片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623846" y="9573641"/>
            <a:ext cx="4972050" cy="609600"/>
          </a:xfrm>
          <a:prstGeom prst="rect">
            <a:avLst/>
          </a:prstGeom>
        </p:spPr>
      </p:pic>
    </p:spTree>
    <p:extLst>
      <p:ext uri="{BB962C8B-B14F-4D97-AF65-F5344CB8AC3E}">
        <p14:creationId xmlns:p14="http://schemas.microsoft.com/office/powerpoint/2010/main" val="75645472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766538"/>
            <a:ext cx="9438183" cy="3149580"/>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图形学意义：若</a:t>
            </a:r>
            <a:r>
              <a:rPr lang="en-US" altLang="zh-CN" sz="2800" b="1" dirty="0" smtClean="0">
                <a:solidFill>
                  <a:srgbClr val="000000"/>
                </a:solidFill>
                <a:latin typeface="宋体" panose="02010600030101010101" pitchFamily="2" charset="-122"/>
                <a:cs typeface="宋体" panose="02010600030101010101" pitchFamily="2" charset="-122"/>
              </a:rPr>
              <a:t>u</a:t>
            </a:r>
            <a:r>
              <a:rPr lang="zh-CN" altLang="en-US" sz="2800" dirty="0" smtClean="0">
                <a:solidFill>
                  <a:srgbClr val="000000"/>
                </a:solidFill>
                <a:latin typeface="宋体" panose="02010600030101010101" pitchFamily="2" charset="-122"/>
                <a:cs typeface="宋体" panose="02010600030101010101" pitchFamily="2" charset="-122"/>
              </a:rPr>
              <a:t>为单位矢量，则点积（</a:t>
            </a:r>
            <a:r>
              <a:rPr lang="en-US" altLang="zh-CN" sz="2800" b="1" dirty="0" err="1" smtClean="0">
                <a:solidFill>
                  <a:srgbClr val="000000"/>
                </a:solidFill>
                <a:latin typeface="宋体" panose="02010600030101010101" pitchFamily="2" charset="-122"/>
                <a:cs typeface="宋体" panose="02010600030101010101" pitchFamily="2" charset="-122"/>
              </a:rPr>
              <a:t>a</a:t>
            </a:r>
            <a:r>
              <a:rPr lang="en-US" altLang="zh-CN" sz="2800" dirty="0" err="1" smtClean="0">
                <a:solidFill>
                  <a:srgbClr val="000000"/>
                </a:solidFill>
                <a:latin typeface="宋体" panose="02010600030101010101" pitchFamily="2" charset="-122"/>
                <a:cs typeface="宋体" panose="02010600030101010101" pitchFamily="2" charset="-122"/>
              </a:rPr>
              <a:t>.</a:t>
            </a:r>
            <a:r>
              <a:rPr lang="en-US" altLang="zh-CN" sz="2800" b="1" dirty="0" err="1" smtClean="0">
                <a:solidFill>
                  <a:srgbClr val="000000"/>
                </a:solidFill>
                <a:latin typeface="宋体" panose="02010600030101010101" pitchFamily="2" charset="-122"/>
                <a:cs typeface="宋体" panose="02010600030101010101" pitchFamily="2" charset="-122"/>
              </a:rPr>
              <a:t>u</a:t>
            </a:r>
            <a:r>
              <a:rPr lang="zh-CN" altLang="en-US" sz="2800" dirty="0" smtClean="0">
                <a:solidFill>
                  <a:srgbClr val="000000"/>
                </a:solidFill>
                <a:latin typeface="宋体" panose="02010600030101010101" pitchFamily="2" charset="-122"/>
                <a:cs typeface="宋体" panose="02010600030101010101" pitchFamily="2" charset="-122"/>
              </a:rPr>
              <a:t>）表示在由</a:t>
            </a:r>
            <a:r>
              <a:rPr lang="en-US" altLang="zh-CN" sz="2800" b="1" dirty="0" smtClean="0">
                <a:solidFill>
                  <a:srgbClr val="000000"/>
                </a:solidFill>
                <a:latin typeface="宋体" panose="02010600030101010101" pitchFamily="2" charset="-122"/>
                <a:cs typeface="宋体" panose="02010600030101010101" pitchFamily="2" charset="-122"/>
              </a:rPr>
              <a:t>u</a:t>
            </a:r>
            <a:r>
              <a:rPr lang="zh-CN" altLang="en-US" sz="2800" dirty="0" smtClean="0">
                <a:solidFill>
                  <a:srgbClr val="000000"/>
                </a:solidFill>
                <a:latin typeface="宋体" panose="02010600030101010101" pitchFamily="2" charset="-122"/>
                <a:cs typeface="宋体" panose="02010600030101010101" pitchFamily="2" charset="-122"/>
              </a:rPr>
              <a:t>方向定义的无线长度直线上，</a:t>
            </a:r>
            <a:r>
              <a:rPr lang="en-US" altLang="zh-CN" sz="2800" b="1" dirty="0" smtClean="0">
                <a:solidFill>
                  <a:srgbClr val="000000"/>
                </a:solidFill>
                <a:latin typeface="宋体" panose="02010600030101010101" pitchFamily="2" charset="-122"/>
                <a:cs typeface="宋体" panose="02010600030101010101" pitchFamily="2" charset="-122"/>
              </a:rPr>
              <a:t>a</a:t>
            </a:r>
            <a:r>
              <a:rPr lang="zh-CN" altLang="en-US" sz="2800" dirty="0" smtClean="0">
                <a:solidFill>
                  <a:srgbClr val="000000"/>
                </a:solidFill>
                <a:latin typeface="宋体" panose="02010600030101010101" pitchFamily="2" charset="-122"/>
                <a:cs typeface="宋体" panose="02010600030101010101" pitchFamily="2" charset="-122"/>
              </a:rPr>
              <a:t>的投影（</a:t>
            </a:r>
            <a:r>
              <a:rPr lang="en-US" altLang="zh-CN" sz="2800" dirty="0" smtClean="0">
                <a:solidFill>
                  <a:srgbClr val="000000"/>
                </a:solidFill>
                <a:latin typeface="宋体" panose="02010600030101010101" pitchFamily="2" charset="-122"/>
                <a:cs typeface="宋体" panose="02010600030101010101" pitchFamily="2" charset="-122"/>
              </a:rPr>
              <a:t>Projection</a:t>
            </a:r>
            <a:r>
              <a:rPr lang="zh-CN" altLang="en-US" sz="2800" dirty="0" smtClean="0">
                <a:solidFill>
                  <a:srgbClr val="000000"/>
                </a:solidFill>
                <a:latin typeface="宋体" panose="02010600030101010101" pitchFamily="2" charset="-122"/>
                <a:cs typeface="宋体" panose="02010600030101010101" pitchFamily="2" charset="-122"/>
              </a:rPr>
              <a:t>）长度。</a:t>
            </a:r>
            <a:endParaRPr lang="en-US" sz="2800" b="1"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rPr>
              <a:t>应用：可用于判定共线或反向。</a:t>
            </a:r>
            <a:endParaRPr lang="en-US" altLang="zh-CN" sz="2800" dirty="0" smtClean="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叉积</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1339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图形</a:t>
            </a:r>
            <a:r>
              <a:rPr lang="zh-CN" altLang="en-US" sz="2800" dirty="0" smtClean="0">
                <a:solidFill>
                  <a:srgbClr val="000000"/>
                </a:solidFill>
                <a:latin typeface="宋体" panose="02010600030101010101" pitchFamily="2" charset="-122"/>
                <a:cs typeface="宋体" panose="02010600030101010101" pitchFamily="2" charset="-122"/>
              </a:rPr>
              <a:t>学意义：产生新的向量，向量垂直两相乘矢量。</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叉</a:t>
            </a:r>
            <a:r>
              <a:rPr lang="zh-CN" altLang="en-US" sz="2800" dirty="0" smtClean="0">
                <a:solidFill>
                  <a:srgbClr val="000000"/>
                </a:solidFill>
                <a:latin typeface="宋体" panose="02010600030101010101" pitchFamily="2" charset="-122"/>
                <a:cs typeface="宋体" panose="02010600030101010101" pitchFamily="2" charset="-122"/>
              </a:rPr>
              <a:t>积方向：右手法则。</a:t>
            </a:r>
            <a:endParaRPr lang="en-US" altLang="zh-CN" sz="2800" dirty="0" smtClean="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smtClean="0">
                <a:solidFill>
                  <a:srgbClr val="000000"/>
                </a:solidFill>
                <a:latin typeface="宋体" panose="02010600030101010101" pitchFamily="2" charset="-122"/>
                <a:cs typeface="宋体" panose="02010600030101010101" pitchFamily="2" charset="-122"/>
              </a:rPr>
              <a:t>应用：判定力矩方向；根据已知朝向和正上方求转向；求解平面法向量。</a:t>
            </a:r>
            <a:endParaRPr lang="en-US" sz="2800" dirty="0">
              <a:solidFill>
                <a:srgbClr val="000000"/>
              </a:solidFill>
              <a:latin typeface="宋体" panose="02010600030101010101" pitchFamily="2" charset="-122"/>
              <a:cs typeface="宋体" panose="02010600030101010101" pitchFamily="2" charset="-122"/>
            </a:endParaRPr>
          </a:p>
        </p:txBody>
      </p:sp>
      <p:sp>
        <p:nvSpPr>
          <p:cNvPr id="11" name="The Picture slide"/>
          <p:cNvSpPr txBox="1"/>
          <p:nvPr/>
        </p:nvSpPr>
        <p:spPr>
          <a:xfrm>
            <a:off x="175210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点</a:t>
            </a:r>
            <a:r>
              <a:rPr lang="zh-CN" altLang="en-US" sz="4000" dirty="0" smtClean="0">
                <a:solidFill>
                  <a:srgbClr val="000000">
                    <a:lumMod val="50000"/>
                    <a:lumOff val="50000"/>
                  </a:srgbClr>
                </a:solidFill>
                <a:latin typeface="宋体" panose="02010600030101010101" pitchFamily="2" charset="-122"/>
              </a:rPr>
              <a:t>积</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756" y="7916118"/>
            <a:ext cx="6124575" cy="3257550"/>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3339" y="7411293"/>
            <a:ext cx="6124575" cy="3762375"/>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宋体" panose="02010600030101010101" pitchFamily="2" charset="-122"/>
              </a:rPr>
              <a:t>矩阵</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6" y="6041885"/>
            <a:ext cx="9743207" cy="373435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dirty="0" smtClean="0">
                <a:latin typeface="宋体" panose="02010600030101010101" pitchFamily="2" charset="-122"/>
              </a:rPr>
              <a:t>Matrix: </a:t>
            </a:r>
            <a:r>
              <a:rPr lang="zh-CN" altLang="en-US" sz="2800" dirty="0" smtClean="0">
                <a:latin typeface="宋体" panose="02010600030101010101" pitchFamily="2" charset="-122"/>
              </a:rPr>
              <a:t>由</a:t>
            </a:r>
            <a:r>
              <a:rPr lang="en-US" altLang="zh-CN" sz="2800" dirty="0" smtClean="0">
                <a:latin typeface="宋体" panose="02010600030101010101" pitchFamily="2" charset="-122"/>
              </a:rPr>
              <a:t>m * n</a:t>
            </a:r>
            <a:r>
              <a:rPr lang="zh-CN" altLang="en-US" sz="2800" dirty="0" smtClean="0">
                <a:latin typeface="宋体" panose="02010600030101010101" pitchFamily="2" charset="-122"/>
              </a:rPr>
              <a:t>个标量组成的长方形数组。</a:t>
            </a:r>
            <a:r>
              <a:rPr lang="zh-CN" altLang="en-US" sz="2800" dirty="0">
                <a:latin typeface="宋体" panose="02010600030101010101" pitchFamily="2" charset="-122"/>
              </a:rPr>
              <a:t>可</a:t>
            </a:r>
            <a:r>
              <a:rPr lang="zh-CN" altLang="en-US" sz="2800" dirty="0" smtClean="0">
                <a:latin typeface="宋体" panose="02010600030101010101" pitchFamily="2" charset="-122"/>
              </a:rPr>
              <a:t>将</a:t>
            </a:r>
            <a:r>
              <a:rPr lang="en-US" altLang="zh-CN" sz="2800" dirty="0" smtClean="0">
                <a:latin typeface="宋体" panose="02010600030101010101" pitchFamily="2" charset="-122"/>
              </a:rPr>
              <a:t>3 * 3</a:t>
            </a:r>
            <a:r>
              <a:rPr lang="zh-CN" altLang="en-US" sz="2800" dirty="0" smtClean="0">
                <a:latin typeface="宋体" panose="02010600030101010101" pitchFamily="2" charset="-122"/>
              </a:rPr>
              <a:t>矩阵的行和列看做三维矢量。</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标准正交矩阵：</a:t>
            </a:r>
            <a:r>
              <a:rPr lang="en-US" altLang="zh-CN" sz="2800" dirty="0" smtClean="0">
                <a:latin typeface="宋体" panose="02010600030101010101" pitchFamily="2" charset="-122"/>
              </a:rPr>
              <a:t>3 * 3</a:t>
            </a:r>
            <a:r>
              <a:rPr lang="zh-CN" altLang="en-US" sz="2800" dirty="0" smtClean="0">
                <a:latin typeface="宋体" panose="02010600030101010101" pitchFamily="2" charset="-122"/>
              </a:rPr>
              <a:t>矩阵中所有行或列矢量为单位矢量。</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将表示为线性变换的矩阵利用矩阵乘法施于点或矢量，可以实现三维变换。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单位矩阵、逆矩阵、转置矩阵。</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 name="图片 1"/>
          <p:cNvPicPr>
            <a:picLocks noChangeAspect="1"/>
          </p:cNvPicPr>
          <p:nvPr/>
        </p:nvPicPr>
        <p:blipFill>
          <a:blip r:embed="rId4"/>
          <a:stretch>
            <a:fillRect/>
          </a:stretch>
        </p:blipFill>
        <p:spPr>
          <a:xfrm>
            <a:off x="15535524" y="2578342"/>
            <a:ext cx="5565230" cy="2096320"/>
          </a:xfrm>
          <a:prstGeom prst="rect">
            <a:avLst/>
          </a:prstGeom>
        </p:spPr>
      </p:pic>
      <p:pic>
        <p:nvPicPr>
          <p:cNvPr id="5" name="图片 4"/>
          <p:cNvPicPr>
            <a:picLocks noChangeAspect="1"/>
          </p:cNvPicPr>
          <p:nvPr/>
        </p:nvPicPr>
        <p:blipFill>
          <a:blip r:embed="rId5"/>
          <a:stretch>
            <a:fillRect/>
          </a:stretch>
        </p:blipFill>
        <p:spPr>
          <a:xfrm>
            <a:off x="15535524" y="4674662"/>
            <a:ext cx="5565230" cy="3350213"/>
          </a:xfrm>
          <a:prstGeom prst="rect">
            <a:avLst/>
          </a:prstGeom>
        </p:spPr>
      </p:pic>
      <p:pic>
        <p:nvPicPr>
          <p:cNvPr id="9" name="图片 8"/>
          <p:cNvPicPr>
            <a:picLocks noChangeAspect="1"/>
          </p:cNvPicPr>
          <p:nvPr/>
        </p:nvPicPr>
        <p:blipFill>
          <a:blip r:embed="rId6"/>
          <a:stretch>
            <a:fillRect/>
          </a:stretch>
        </p:blipFill>
        <p:spPr>
          <a:xfrm>
            <a:off x="15535524" y="8024874"/>
            <a:ext cx="5565230" cy="1249569"/>
          </a:xfrm>
          <a:prstGeom prst="rect">
            <a:avLst/>
          </a:prstGeom>
        </p:spPr>
      </p:pic>
      <p:pic>
        <p:nvPicPr>
          <p:cNvPr id="11" name="图片 10"/>
          <p:cNvPicPr>
            <a:picLocks noChangeAspect="1"/>
          </p:cNvPicPr>
          <p:nvPr/>
        </p:nvPicPr>
        <p:blipFill>
          <a:blip r:embed="rId7"/>
          <a:stretch>
            <a:fillRect/>
          </a:stretch>
        </p:blipFill>
        <p:spPr>
          <a:xfrm>
            <a:off x="15535524" y="9274442"/>
            <a:ext cx="5565230" cy="2710025"/>
          </a:xfrm>
          <a:prstGeom prst="rect">
            <a:avLst/>
          </a:prstGeom>
        </p:spPr>
      </p:pic>
    </p:spTree>
    <p:extLst>
      <p:ext uri="{BB962C8B-B14F-4D97-AF65-F5344CB8AC3E}">
        <p14:creationId xmlns:p14="http://schemas.microsoft.com/office/powerpoint/2010/main" val="231964342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smtClean="0">
                <a:solidFill>
                  <a:srgbClr val="000000"/>
                </a:solidFill>
                <a:latin typeface="宋体" panose="02010600030101010101" pitchFamily="2" charset="-122"/>
              </a:rPr>
              <a:t>矩阵变换</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35998" y="6342345"/>
            <a:ext cx="9868394" cy="459613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某些条件下，</a:t>
            </a:r>
            <a:r>
              <a:rPr lang="en-US" altLang="zh-CN" sz="2800" dirty="0" smtClean="0">
                <a:latin typeface="宋体" panose="02010600030101010101" pitchFamily="2" charset="-122"/>
              </a:rPr>
              <a:t>4</a:t>
            </a:r>
            <a:r>
              <a:rPr lang="zh-CN" altLang="en-US" sz="2800" dirty="0" smtClean="0">
                <a:latin typeface="宋体" panose="02010600030101010101" pitchFamily="2" charset="-122"/>
              </a:rPr>
              <a:t>*</a:t>
            </a:r>
            <a:r>
              <a:rPr lang="en-US" altLang="zh-CN" sz="2800" dirty="0" smtClean="0">
                <a:latin typeface="宋体" panose="02010600030101010101" pitchFamily="2" charset="-122"/>
              </a:rPr>
              <a:t>4</a:t>
            </a:r>
            <a:r>
              <a:rPr lang="zh-CN" altLang="en-US" sz="2800" dirty="0" smtClean="0">
                <a:latin typeface="宋体" panose="02010600030101010101" pitchFamily="2" charset="-122"/>
              </a:rPr>
              <a:t>矩阵可以表示任意三维变换，包括平移（</a:t>
            </a:r>
            <a:r>
              <a:rPr lang="en-US" altLang="zh-CN" sz="2800" dirty="0" smtClean="0">
                <a:latin typeface="宋体" panose="02010600030101010101" pitchFamily="2" charset="-122"/>
              </a:rPr>
              <a:t>Translation</a:t>
            </a:r>
            <a:r>
              <a:rPr lang="zh-CN" altLang="en-US" sz="2800" dirty="0" smtClean="0">
                <a:latin typeface="宋体" panose="02010600030101010101" pitchFamily="2" charset="-122"/>
              </a:rPr>
              <a:t>）、旋转（</a:t>
            </a:r>
            <a:r>
              <a:rPr lang="en-US" altLang="zh-CN" sz="2800" dirty="0" smtClean="0">
                <a:latin typeface="宋体" panose="02010600030101010101" pitchFamily="2" charset="-122"/>
              </a:rPr>
              <a:t>Rotation</a:t>
            </a:r>
            <a:r>
              <a:rPr lang="zh-CN" altLang="en-US" sz="2800" dirty="0" smtClean="0">
                <a:latin typeface="宋体" panose="02010600030101010101" pitchFamily="2" charset="-122"/>
              </a:rPr>
              <a:t>）、缩</a:t>
            </a:r>
            <a:r>
              <a:rPr lang="zh-CN" altLang="en-US" sz="2800" dirty="0">
                <a:latin typeface="宋体" panose="02010600030101010101" pitchFamily="2" charset="-122"/>
              </a:rPr>
              <a:t>放</a:t>
            </a:r>
            <a:r>
              <a:rPr lang="zh-CN" altLang="en-US" sz="2800" dirty="0" smtClean="0">
                <a:latin typeface="宋体" panose="02010600030101010101" pitchFamily="2" charset="-122"/>
              </a:rPr>
              <a:t>（</a:t>
            </a:r>
            <a:r>
              <a:rPr lang="en-US" altLang="zh-CN" sz="2800" dirty="0" smtClean="0">
                <a:latin typeface="宋体" panose="02010600030101010101" pitchFamily="2" charset="-122"/>
              </a:rPr>
              <a:t>Scaling</a:t>
            </a:r>
            <a:r>
              <a:rPr lang="zh-CN" altLang="en-US" sz="2800" dirty="0" smtClean="0">
                <a:latin typeface="宋体" panose="02010600030101010101" pitchFamily="2" charset="-122"/>
              </a:rPr>
              <a:t>）。</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smtClean="0">
                <a:latin typeface="宋体" panose="02010600030101010101" pitchFamily="2" charset="-122"/>
              </a:rPr>
              <a:t>将表示为线性变换的矩阵利用矩阵乘法施于点或矢量，可以实现三维变换。</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仿</a:t>
            </a:r>
            <a:r>
              <a:rPr lang="zh-CN" altLang="en-US" sz="2800" dirty="0" smtClean="0">
                <a:latin typeface="宋体" panose="02010600030101010101" pitchFamily="2" charset="-122"/>
              </a:rPr>
              <a:t>射矩阵：是一种</a:t>
            </a:r>
            <a:r>
              <a:rPr lang="en-US" altLang="zh-CN" sz="2800" dirty="0" smtClean="0">
                <a:latin typeface="宋体" panose="02010600030101010101" pitchFamily="2" charset="-122"/>
              </a:rPr>
              <a:t>4*4</a:t>
            </a:r>
            <a:r>
              <a:rPr lang="zh-CN" altLang="en-US" sz="2800" dirty="0" smtClean="0">
                <a:latin typeface="宋体" panose="02010600030101010101" pitchFamily="2" charset="-122"/>
              </a:rPr>
              <a:t>变换矩阵，它能维持变换前后的平行性和相对距离比，由平移旋转缩放组合的变换都是仿射矩阵。</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宋体" panose="02010600030101010101" pitchFamily="2" charset="-122"/>
              </a:rPr>
              <a:t>仿</a:t>
            </a:r>
            <a:r>
              <a:rPr lang="zh-CN" altLang="en-US" sz="2800" dirty="0" smtClean="0">
                <a:latin typeface="宋体" panose="02010600030101010101" pitchFamily="2" charset="-122"/>
              </a:rPr>
              <a:t>射矩阵都有逆矩阵。</a:t>
            </a:r>
            <a:endParaRPr lang="en-US" altLang="zh-CN" sz="2800" dirty="0" smtClean="0">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dirty="0" smtClean="0">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3955" y="5145672"/>
            <a:ext cx="8486775" cy="100965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3955" y="6728732"/>
            <a:ext cx="8486775" cy="123825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73954" y="8403903"/>
            <a:ext cx="8486775" cy="2133600"/>
          </a:xfrm>
          <a:prstGeom prst="rect">
            <a:avLst/>
          </a:prstGeom>
        </p:spPr>
      </p:pic>
    </p:spTree>
    <p:extLst>
      <p:ext uri="{BB962C8B-B14F-4D97-AF65-F5344CB8AC3E}">
        <p14:creationId xmlns:p14="http://schemas.microsoft.com/office/powerpoint/2010/main" val="248954573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smtClean="0">
                <a:solidFill>
                  <a:srgbClr val="000000"/>
                </a:solidFill>
                <a:latin typeface="宋体" panose="02010600030101010101" pitchFamily="2" charset="-122"/>
              </a:rPr>
              <a:t>变换示例</a:t>
            </a:r>
            <a:endParaRPr lang="zh-CN" sz="5000" cap="all" dirty="0">
              <a:solidFill>
                <a:srgbClr val="000000"/>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smtClean="0">
              <a:solidFill>
                <a:srgbClr val="000000"/>
              </a:solidFill>
              <a:latin typeface="宋体" panose="02010600030101010101" pitchFamily="2" charset="-122"/>
              <a:cs typeface="宋体" panose="02010600030101010101" pitchFamily="2" charset="-122"/>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2" name="图片 1"/>
          <p:cNvPicPr>
            <a:picLocks noChangeAspect="1"/>
          </p:cNvPicPr>
          <p:nvPr/>
        </p:nvPicPr>
        <p:blipFill>
          <a:blip r:embed="rId4"/>
          <a:stretch>
            <a:fillRect/>
          </a:stretch>
        </p:blipFill>
        <p:spPr>
          <a:xfrm>
            <a:off x="1199658" y="4766538"/>
            <a:ext cx="6110769" cy="5234712"/>
          </a:xfrm>
          <a:prstGeom prst="rect">
            <a:avLst/>
          </a:prstGeom>
        </p:spPr>
      </p:pic>
      <p:pic>
        <p:nvPicPr>
          <p:cNvPr id="3" name="图片 2"/>
          <p:cNvPicPr>
            <a:picLocks noChangeAspect="1"/>
          </p:cNvPicPr>
          <p:nvPr/>
        </p:nvPicPr>
        <p:blipFill>
          <a:blip r:embed="rId5"/>
          <a:stretch>
            <a:fillRect/>
          </a:stretch>
        </p:blipFill>
        <p:spPr>
          <a:xfrm>
            <a:off x="8834813" y="4766538"/>
            <a:ext cx="6328685" cy="5234712"/>
          </a:xfrm>
          <a:prstGeom prst="rect">
            <a:avLst/>
          </a:prstGeom>
        </p:spPr>
      </p:pic>
      <p:pic>
        <p:nvPicPr>
          <p:cNvPr id="4" name="图片 3"/>
          <p:cNvPicPr>
            <a:picLocks noChangeAspect="1"/>
          </p:cNvPicPr>
          <p:nvPr/>
        </p:nvPicPr>
        <p:blipFill>
          <a:blip r:embed="rId6"/>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缩放</a:t>
            </a:r>
            <a:endParaRPr lang="zh-CN" sz="4000" dirty="0">
              <a:solidFill>
                <a:srgbClr val="000000">
                  <a:lumMod val="50000"/>
                  <a:lumOff val="50000"/>
                </a:srgbClr>
              </a:solidFill>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切变</a:t>
            </a:r>
            <a:endParaRPr lang="zh-CN" sz="4000" dirty="0">
              <a:solidFill>
                <a:srgbClr val="000000">
                  <a:lumMod val="50000"/>
                  <a:lumOff val="50000"/>
                </a:srgbClr>
              </a:solidFill>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旋转</a:t>
            </a:r>
            <a:endParaRPr lang="zh-CN" sz="4000" dirty="0">
              <a:solidFill>
                <a:srgbClr val="000000">
                  <a:lumMod val="50000"/>
                  <a:lumOff val="50000"/>
                </a:srgbClr>
              </a:solidFill>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14184770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2899</TotalTime>
  <Words>3523</Words>
  <Application>Microsoft Office PowerPoint</Application>
  <PresentationFormat>自定义</PresentationFormat>
  <Paragraphs>303</Paragraphs>
  <Slides>42</Slides>
  <Notes>42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42</vt:i4>
      </vt:variant>
    </vt:vector>
  </HeadingPairs>
  <TitlesOfParts>
    <vt:vector size="51" baseType="lpstr">
      <vt:lpstr>Helvetica (正文)</vt:lpstr>
      <vt:lpstr>Helvetica Light</vt:lpstr>
      <vt:lpstr>宋体</vt:lpstr>
      <vt:lpstr>等线</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tesrt</cp:lastModifiedBy>
  <cp:revision>424</cp:revision>
  <dcterms:created xsi:type="dcterms:W3CDTF">2017-07-18T17:55:00Z</dcterms:created>
  <dcterms:modified xsi:type="dcterms:W3CDTF">2021-12-28T07:39:25Z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